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701" r:id="rId3"/>
    <p:sldId id="689" r:id="rId4"/>
    <p:sldId id="690" r:id="rId5"/>
    <p:sldId id="692" r:id="rId6"/>
    <p:sldId id="693" r:id="rId7"/>
    <p:sldId id="694" r:id="rId8"/>
    <p:sldId id="695" r:id="rId9"/>
    <p:sldId id="696" r:id="rId10"/>
    <p:sldId id="697" r:id="rId11"/>
    <p:sldId id="698" r:id="rId12"/>
    <p:sldId id="699" r:id="rId13"/>
    <p:sldId id="700" r:id="rId14"/>
    <p:sldId id="715" r:id="rId15"/>
    <p:sldId id="702" r:id="rId16"/>
    <p:sldId id="703" r:id="rId17"/>
    <p:sldId id="704" r:id="rId18"/>
    <p:sldId id="705" r:id="rId19"/>
    <p:sldId id="706" r:id="rId20"/>
    <p:sldId id="707" r:id="rId21"/>
    <p:sldId id="708" r:id="rId22"/>
    <p:sldId id="710" r:id="rId23"/>
    <p:sldId id="711" r:id="rId24"/>
    <p:sldId id="712" r:id="rId25"/>
    <p:sldId id="717" r:id="rId26"/>
    <p:sldId id="718" r:id="rId27"/>
    <p:sldId id="719" r:id="rId28"/>
    <p:sldId id="720" r:id="rId29"/>
    <p:sldId id="716" r:id="rId30"/>
    <p:sldId id="721" r:id="rId31"/>
    <p:sldId id="722" r:id="rId32"/>
    <p:sldId id="723" r:id="rId33"/>
    <p:sldId id="714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5"/>
    <p:restoredTop sz="94617"/>
  </p:normalViewPr>
  <p:slideViewPr>
    <p:cSldViewPr>
      <p:cViewPr varScale="1">
        <p:scale>
          <a:sx n="84" d="100"/>
          <a:sy n="84" d="100"/>
        </p:scale>
        <p:origin x="15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97EB7-3166-4B8B-9022-B2EA38B6D9F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50FC2-D003-4DE3-B0BD-9CC6C62A2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</a:t>
            </a:r>
            <a:r>
              <a:rPr lang="en-US" baseline="0" dirty="0"/>
              <a:t>hese speed improvements do not sacrifice object detection accuracy. In fact, mean average precision is better than the baseline methods due to our improved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31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98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features</a:t>
            </a:r>
            <a:r>
              <a:rPr lang="en-US" baseline="0" dirty="0"/>
              <a:t> are also sent to a linear </a:t>
            </a:r>
            <a:r>
              <a:rPr lang="en-US" baseline="0" dirty="0" err="1"/>
              <a:t>regressor</a:t>
            </a:r>
            <a:r>
              <a:rPr lang="en-US" baseline="0" dirty="0"/>
              <a:t> that improves object localization.</a:t>
            </a:r>
          </a:p>
          <a:p>
            <a:r>
              <a:rPr lang="en-US" baseline="0" dirty="0"/>
              <a:t>The components outlined in purple are “post hoc” in the sense that they are learned after the </a:t>
            </a:r>
            <a:r>
              <a:rPr lang="en-US" baseline="0" dirty="0" err="1"/>
              <a:t>convnet</a:t>
            </a:r>
            <a:r>
              <a:rPr lang="en-US" baseline="0" dirty="0"/>
              <a:t> weights are trained and forever frozen.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89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Rather than using post-hoc bounding-box </a:t>
            </a:r>
            <a:r>
              <a:rPr lang="en-US" baseline="0" dirty="0" err="1"/>
              <a:t>regressors</a:t>
            </a:r>
            <a:r>
              <a:rPr lang="en-US" baseline="0" dirty="0"/>
              <a:t>, bounding-box regression is implemented as an additional linear layer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119EBB-35B6-4B38-805E-79DC3F83CB6D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83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in the midst of an object detection renaissance and it’s brought about by the successful</a:t>
            </a:r>
            <a:r>
              <a:rPr lang="en-US" baseline="0" dirty="0"/>
              <a:t> application of deep </a:t>
            </a:r>
            <a:r>
              <a:rPr lang="en-US" baseline="0" dirty="0" err="1"/>
              <a:t>convnets</a:t>
            </a:r>
            <a:r>
              <a:rPr lang="en-US" baseline="0" dirty="0"/>
              <a:t> to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90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48017-A63F-4066-B29F-EED7C58C97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5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features</a:t>
            </a:r>
            <a:r>
              <a:rPr lang="en-US" baseline="0" dirty="0"/>
              <a:t> are also sent to a linear </a:t>
            </a:r>
            <a:r>
              <a:rPr lang="en-US" baseline="0" dirty="0" err="1"/>
              <a:t>regressor</a:t>
            </a:r>
            <a:r>
              <a:rPr lang="en-US" baseline="0" dirty="0"/>
              <a:t> that improves object localization.</a:t>
            </a:r>
          </a:p>
          <a:p>
            <a:r>
              <a:rPr lang="en-US" baseline="0" dirty="0"/>
              <a:t>The components outlined in purple are “post hoc” in the sense that they are learned after the </a:t>
            </a:r>
            <a:r>
              <a:rPr lang="en-US" baseline="0" dirty="0" err="1"/>
              <a:t>convnet</a:t>
            </a:r>
            <a:r>
              <a:rPr lang="en-US" baseline="0" dirty="0"/>
              <a:t> weights are trained and forever frozen.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14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 eaLnBrk="0" hangingPunct="0">
              <a:defRPr/>
            </a:pPr>
            <a:r>
              <a:rPr lang="en-US" sz="1100" b="1" dirty="0"/>
              <a:t>Object detection system overview.</a:t>
            </a:r>
            <a:r>
              <a:rPr lang="en-US" sz="1100" dirty="0"/>
              <a:t> Our system (1) takes an input image, (2) extracts around 2000 bottom-up region proposals, (3) computes features for each proposal using a large convolutional neural network (CNN), and then (4) classifies each region using class-specific linear SVMs. </a:t>
            </a:r>
            <a:r>
              <a:rPr lang="en-US" sz="1100" b="1" dirty="0"/>
              <a:t>R-CNN achieves a mean average precision (</a:t>
            </a:r>
            <a:r>
              <a:rPr lang="en-US" sz="1100" b="1" dirty="0" err="1"/>
              <a:t>mAP</a:t>
            </a:r>
            <a:r>
              <a:rPr lang="en-US" sz="1100" b="1" dirty="0"/>
              <a:t>) of 53.7% on PASCAL VOC 2010</a:t>
            </a:r>
            <a:r>
              <a:rPr lang="en-US" sz="1100" dirty="0"/>
              <a:t>. For comparison, </a:t>
            </a:r>
            <a:r>
              <a:rPr lang="en-US" sz="1100" dirty="0" err="1"/>
              <a:t>Uijlings</a:t>
            </a:r>
            <a:r>
              <a:rPr lang="en-US" sz="1100" dirty="0"/>
              <a:t> et al. (2013) report 35.1% </a:t>
            </a:r>
            <a:r>
              <a:rPr lang="en-US" sz="1100" dirty="0" err="1"/>
              <a:t>mAP</a:t>
            </a:r>
            <a:r>
              <a:rPr lang="en-US" sz="1100" dirty="0"/>
              <a:t> using the same region proposals, but with a spatial pyramid and bag-of-visual-words approach. </a:t>
            </a:r>
            <a:r>
              <a:rPr lang="en-US" sz="1100" b="1" dirty="0"/>
              <a:t>The popular deformable part models perform at 33.4%.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32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89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Rather than using post-hoc bounding-box </a:t>
            </a:r>
            <a:r>
              <a:rPr lang="en-US" baseline="0" dirty="0" err="1"/>
              <a:t>regressors</a:t>
            </a:r>
            <a:r>
              <a:rPr lang="en-US" baseline="0" dirty="0"/>
              <a:t>, bounding-box regression is implemented as an additional linear layer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7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Rather than using post-hoc bounding-box </a:t>
            </a:r>
            <a:r>
              <a:rPr lang="en-US" baseline="0" dirty="0" err="1"/>
              <a:t>regressors</a:t>
            </a:r>
            <a:r>
              <a:rPr lang="en-US" baseline="0" dirty="0"/>
              <a:t>, bounding-box regression is implemented as an additional linear layer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" cy="679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92F1E-6CAA-2841-9DAE-59D19825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A5E81-0AAC-814C-9864-F7C4B9A7260E}"/>
              </a:ext>
            </a:extLst>
          </p:cNvPr>
          <p:cNvSpPr txBox="1"/>
          <p:nvPr userDrawn="1"/>
        </p:nvSpPr>
        <p:spPr>
          <a:xfrm>
            <a:off x="7620000" y="64286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Page </a:t>
            </a:r>
            <a:fld id="{30F29326-EA93-604E-BD37-3FF544B40D21}" type="slidenum">
              <a:rPr lang="en-US" sz="1200" b="0" smtClean="0"/>
              <a:t>‹#›</a:t>
            </a:fld>
            <a:r>
              <a:rPr lang="en-US" sz="1200" b="0" dirty="0"/>
              <a:t> of 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E8417-4AE9-594D-96BB-9DEE188DB19C}"/>
              </a:ext>
            </a:extLst>
          </p:cNvPr>
          <p:cNvSpPr txBox="1"/>
          <p:nvPr userDrawn="1"/>
        </p:nvSpPr>
        <p:spPr>
          <a:xfrm>
            <a:off x="457200" y="6428601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11/12/19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" cy="679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on@cs.ri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504.08083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504.08083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pdf/1506.01497.pdf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mscoco.org/hom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arxiv.org/pdf/1512.0232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12.04143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berkeley.edu/~rbg/papers/r-cnn-cvpr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504.08083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pdf/1506.01497.pdf" TargetMode="Externa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oen.me/research/selectivesearch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koen.me/research/selectivesearch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koen.me/research/selectivesearch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microsoft.com/pubs/220569/ZitnickDollarECCV14edgeBoxes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berkeley.edu/~rbg/papers/r-cnn-cvpr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CSCI 631</a:t>
            </a:r>
            <a:br>
              <a:rPr lang="en-US" dirty="0"/>
            </a:br>
            <a:r>
              <a:rPr lang="en-US" dirty="0"/>
              <a:t>Foundations of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Ifeoma</a:t>
            </a:r>
            <a:r>
              <a:rPr lang="en-US" dirty="0"/>
              <a:t> </a:t>
            </a:r>
            <a:r>
              <a:rPr lang="en-US" dirty="0" err="1"/>
              <a:t>Nwogu</a:t>
            </a:r>
            <a:endParaRPr lang="en-US" dirty="0"/>
          </a:p>
          <a:p>
            <a:r>
              <a:rPr lang="en-US" dirty="0">
                <a:hlinkClick r:id="rId3"/>
              </a:rPr>
              <a:t>ion@cs.rit.edu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Lecture –Deep Object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7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details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2819400"/>
            <a:ext cx="8610600" cy="32004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400" b="1" dirty="0"/>
              <a:t>Regions</a:t>
            </a:r>
            <a:r>
              <a:rPr lang="en-US" sz="2400" dirty="0"/>
              <a:t>: ~2000 Selective Search proposals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/>
              <a:t>Network</a:t>
            </a:r>
            <a:r>
              <a:rPr lang="en-US" sz="2400" dirty="0"/>
              <a:t>: </a:t>
            </a:r>
            <a:r>
              <a:rPr lang="en-US" sz="2400" dirty="0" err="1"/>
              <a:t>AlexNet</a:t>
            </a:r>
            <a:r>
              <a:rPr lang="en-US" sz="2400" dirty="0"/>
              <a:t> </a:t>
            </a:r>
            <a:r>
              <a:rPr lang="en-US" sz="2400" i="1" dirty="0"/>
              <a:t>pre-trained</a:t>
            </a:r>
            <a:r>
              <a:rPr lang="en-US" sz="2400" dirty="0"/>
              <a:t> on </a:t>
            </a:r>
            <a:r>
              <a:rPr lang="en-US" sz="2400" dirty="0" err="1"/>
              <a:t>ImageNet</a:t>
            </a:r>
            <a:r>
              <a:rPr lang="en-US" sz="2400" dirty="0"/>
              <a:t> (1000 classes), </a:t>
            </a:r>
            <a:r>
              <a:rPr lang="en-US" sz="2400" i="1" dirty="0"/>
              <a:t>fine-tuned</a:t>
            </a:r>
            <a:r>
              <a:rPr lang="en-US" sz="2400" dirty="0"/>
              <a:t> on PASCAL (21 classes)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/>
              <a:t>Final detector</a:t>
            </a:r>
            <a:r>
              <a:rPr lang="en-US" sz="2400" dirty="0"/>
              <a:t>: warp proposal regions, extract fc7 network activations (4096 dimensions), classify with linear SVM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/>
              <a:t>Bounding box regression</a:t>
            </a:r>
            <a:r>
              <a:rPr lang="en-US" sz="2400" i="1" dirty="0"/>
              <a:t> </a:t>
            </a:r>
            <a:r>
              <a:rPr lang="en-US" sz="2400" dirty="0"/>
              <a:t>to refine box locations</a:t>
            </a:r>
          </a:p>
          <a:p>
            <a:pPr marL="457200" indent="-457200">
              <a:buFont typeface="Arial"/>
              <a:buChar char="•"/>
            </a:pPr>
            <a:r>
              <a:rPr lang="en-US" sz="2400" b="1" dirty="0"/>
              <a:t>Performance:</a:t>
            </a:r>
            <a:r>
              <a:rPr lang="en-US" sz="2400" dirty="0"/>
              <a:t> </a:t>
            </a:r>
            <a:r>
              <a:rPr lang="en-US" sz="2400" dirty="0" err="1"/>
              <a:t>mAP</a:t>
            </a:r>
            <a:r>
              <a:rPr lang="en-US" sz="2400" dirty="0"/>
              <a:t> of 53.7% on PASCAL 2010 </a:t>
            </a:r>
            <a:br>
              <a:rPr lang="en-US" sz="2400" dirty="0"/>
            </a:br>
            <a:r>
              <a:rPr lang="en-US" sz="2400" dirty="0"/>
              <a:t>(vs. 35.1% for Selective Search and 33.4% for DPM).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/>
              <a:t>R. </a:t>
            </a:r>
            <a:r>
              <a:rPr lang="en-US" sz="1400" b="0" dirty="0" err="1"/>
              <a:t>Girshick</a:t>
            </a:r>
            <a:r>
              <a:rPr lang="en-US" sz="1400" b="0" dirty="0"/>
              <a:t>, J. Donahue, T. Darrell, and J. Malik, </a:t>
            </a:r>
            <a:r>
              <a:rPr lang="en-US" sz="1400" dirty="0">
                <a:hlinkClick r:id="rId3"/>
              </a:rPr>
              <a:t>Rich Feature Hierarchies for Accurate Object Detection and Semantic Segmentation</a:t>
            </a:r>
            <a:r>
              <a:rPr lang="en-US" sz="1400" b="0" dirty="0"/>
              <a:t>, CVPR 2014. 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27433"/>
          <a:stretch/>
        </p:blipFill>
        <p:spPr bwMode="auto">
          <a:xfrm>
            <a:off x="304800" y="914400"/>
            <a:ext cx="853440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1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97376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Pros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Accurate!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Any deep architecture can immediately be “plugged in”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Cons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Ad hoc training objectives</a:t>
            </a:r>
          </a:p>
          <a:p>
            <a:pPr marL="1257300" lvl="2" indent="-45720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Pre-train </a:t>
            </a:r>
            <a:r>
              <a:rPr lang="en-US" dirty="0">
                <a:solidFill>
                  <a:srgbClr val="000000"/>
                </a:solidFill>
              </a:rPr>
              <a:t>network with </a:t>
            </a:r>
            <a:r>
              <a:rPr lang="en-US" dirty="0" err="1">
                <a:solidFill>
                  <a:srgbClr val="000000"/>
                </a:solidFill>
              </a:rPr>
              <a:t>softmax</a:t>
            </a:r>
            <a:r>
              <a:rPr lang="en-US" dirty="0">
                <a:solidFill>
                  <a:srgbClr val="000000"/>
                </a:solidFill>
              </a:rPr>
              <a:t> classifier (log loss)</a:t>
            </a:r>
          </a:p>
          <a:p>
            <a:pPr marL="1257300" lvl="2" indent="-4572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Train post-hoc linear SVMs (hinge loss)</a:t>
            </a:r>
          </a:p>
          <a:p>
            <a:pPr marL="1257300" lvl="2" indent="-4572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Train post-hoc bounding-box regressions (least squares)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Training is slow (84h), takes a lot of disk space</a:t>
            </a:r>
          </a:p>
          <a:p>
            <a:pPr marL="1257300" lvl="2" indent="-4572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2000 </a:t>
            </a:r>
            <a:r>
              <a:rPr lang="en-US" dirty="0" err="1">
                <a:solidFill>
                  <a:srgbClr val="000000"/>
                </a:solidFill>
              </a:rPr>
              <a:t>convnet</a:t>
            </a:r>
            <a:r>
              <a:rPr lang="en-US" dirty="0">
                <a:solidFill>
                  <a:srgbClr val="000000"/>
                </a:solidFill>
              </a:rPr>
              <a:t> passes per image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Inference (detection) is slow (47s / image with VGG16)</a:t>
            </a:r>
          </a:p>
        </p:txBody>
      </p:sp>
    </p:spTree>
    <p:extLst>
      <p:ext uri="{BB962C8B-B14F-4D97-AF65-F5344CB8AC3E}">
        <p14:creationId xmlns:p14="http://schemas.microsoft.com/office/powerpoint/2010/main" val="34834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4" name="Parallelogram 3"/>
          <p:cNvSpPr/>
          <p:nvPr/>
        </p:nvSpPr>
        <p:spPr>
          <a:xfrm>
            <a:off x="1051560" y="5001767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5" name="Cube 4"/>
          <p:cNvSpPr/>
          <p:nvPr/>
        </p:nvSpPr>
        <p:spPr>
          <a:xfrm>
            <a:off x="2116836" y="4215384"/>
            <a:ext cx="2761488" cy="1897379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000000"/>
                </a:solidFill>
              </a:rPr>
              <a:t>ConvNet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6" name="Parallelogram 5"/>
          <p:cNvSpPr/>
          <p:nvPr/>
        </p:nvSpPr>
        <p:spPr>
          <a:xfrm>
            <a:off x="2116836" y="3666745"/>
            <a:ext cx="2761488" cy="46634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7" name="Up Arrow 6"/>
          <p:cNvSpPr/>
          <p:nvPr/>
        </p:nvSpPr>
        <p:spPr>
          <a:xfrm>
            <a:off x="3314700" y="415594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8" name="Parallelogram 7"/>
          <p:cNvSpPr/>
          <p:nvPr/>
        </p:nvSpPr>
        <p:spPr>
          <a:xfrm>
            <a:off x="2369820" y="3776472"/>
            <a:ext cx="766572" cy="297182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9" name="Parallelogram 8"/>
          <p:cNvSpPr/>
          <p:nvPr/>
        </p:nvSpPr>
        <p:spPr>
          <a:xfrm>
            <a:off x="3114294" y="3904488"/>
            <a:ext cx="872490" cy="121158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10" name="Parallelogram 9"/>
          <p:cNvSpPr/>
          <p:nvPr/>
        </p:nvSpPr>
        <p:spPr>
          <a:xfrm>
            <a:off x="3986784" y="3725040"/>
            <a:ext cx="683133" cy="34861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11" name="Up Arrow 10"/>
          <p:cNvSpPr/>
          <p:nvPr/>
        </p:nvSpPr>
        <p:spPr>
          <a:xfrm>
            <a:off x="2688336" y="356616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12" name="Up Arrow 11"/>
          <p:cNvSpPr/>
          <p:nvPr/>
        </p:nvSpPr>
        <p:spPr>
          <a:xfrm>
            <a:off x="3442716" y="3677608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13" name="Up Arrow 12"/>
          <p:cNvSpPr/>
          <p:nvPr/>
        </p:nvSpPr>
        <p:spPr>
          <a:xfrm>
            <a:off x="4197096" y="3617606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14" name="Parallelogram 13"/>
          <p:cNvSpPr/>
          <p:nvPr/>
        </p:nvSpPr>
        <p:spPr>
          <a:xfrm>
            <a:off x="2532888" y="3346719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17" name="Parallelogram 16"/>
          <p:cNvSpPr/>
          <p:nvPr/>
        </p:nvSpPr>
        <p:spPr>
          <a:xfrm>
            <a:off x="3329940" y="3401275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20" name="Parallelogram 19"/>
          <p:cNvSpPr/>
          <p:nvPr/>
        </p:nvSpPr>
        <p:spPr>
          <a:xfrm>
            <a:off x="4104513" y="3389535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4878324" y="4489502"/>
            <a:ext cx="3754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Forward whole image through </a:t>
            </a:r>
            <a:r>
              <a:rPr lang="en-US" sz="1600" b="0" dirty="0" err="1">
                <a:latin typeface="+mn-lt"/>
              </a:rPr>
              <a:t>ConvNet</a:t>
            </a:r>
            <a:endParaRPr lang="en-US" sz="1600" b="0" dirty="0"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31413" y="3747255"/>
            <a:ext cx="2864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“conv5” feature map of image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325880" y="3965067"/>
            <a:ext cx="1344168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27419" y="3251492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latin typeface="+mn-lt"/>
              </a:rPr>
              <a:t>“</a:t>
            </a:r>
            <a:r>
              <a:rPr lang="en-US" sz="1600" b="0" dirty="0" err="1">
                <a:solidFill>
                  <a:srgbClr val="000000"/>
                </a:solidFill>
                <a:latin typeface="+mn-lt"/>
              </a:rPr>
              <a:t>RoI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 Pooling” layer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54308" y="1680378"/>
            <a:ext cx="931866" cy="58477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accent5"/>
                </a:solidFill>
                <a:latin typeface="+mn-lt"/>
              </a:rPr>
              <a:t>Linear +</a:t>
            </a:r>
          </a:p>
          <a:p>
            <a:r>
              <a:rPr lang="en-US" sz="1600" b="0" dirty="0" err="1">
                <a:solidFill>
                  <a:schemeClr val="accent5"/>
                </a:solidFill>
                <a:latin typeface="+mn-lt"/>
              </a:rPr>
              <a:t>softmax</a:t>
            </a:r>
            <a:endParaRPr lang="en-US" sz="1600" b="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9" name="Up Arrow 28"/>
          <p:cNvSpPr/>
          <p:nvPr/>
        </p:nvSpPr>
        <p:spPr>
          <a:xfrm rot="2878159">
            <a:off x="2905009" y="297084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0" name="Up Arrow 29"/>
          <p:cNvSpPr/>
          <p:nvPr/>
        </p:nvSpPr>
        <p:spPr>
          <a:xfrm rot="18900000">
            <a:off x="4152164" y="297788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1" name="Up Arrow 30"/>
          <p:cNvSpPr/>
          <p:nvPr/>
        </p:nvSpPr>
        <p:spPr>
          <a:xfrm>
            <a:off x="3474679" y="3026030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2" name="TextBox 31"/>
          <p:cNvSpPr txBox="1"/>
          <p:nvPr/>
        </p:nvSpPr>
        <p:spPr>
          <a:xfrm>
            <a:off x="3037767" y="2623470"/>
            <a:ext cx="1144309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latin typeface="+mn-lt"/>
              </a:rPr>
              <a:t>FCs</a:t>
            </a:r>
          </a:p>
        </p:txBody>
      </p:sp>
      <p:sp>
        <p:nvSpPr>
          <p:cNvPr id="33" name="Up Arrow 32"/>
          <p:cNvSpPr/>
          <p:nvPr/>
        </p:nvSpPr>
        <p:spPr>
          <a:xfrm rot="18900000">
            <a:off x="3068999" y="231926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4" name="TextBox 33"/>
          <p:cNvSpPr txBox="1"/>
          <p:nvPr/>
        </p:nvSpPr>
        <p:spPr>
          <a:xfrm>
            <a:off x="4876800" y="2597482"/>
            <a:ext cx="223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Fully-connected layers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0090" y="1772984"/>
            <a:ext cx="1792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latin typeface="+mn-lt"/>
              </a:rPr>
              <a:t>Softmax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 classifier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9240" y="3747255"/>
            <a:ext cx="11809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Region proposals</a:t>
            </a:r>
          </a:p>
        </p:txBody>
      </p:sp>
      <p:sp>
        <p:nvSpPr>
          <p:cNvPr id="37" name="Up Arrow 36"/>
          <p:cNvSpPr/>
          <p:nvPr/>
        </p:nvSpPr>
        <p:spPr>
          <a:xfrm rot="2700000">
            <a:off x="3858901" y="2316625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8" name="TextBox 37"/>
          <p:cNvSpPr txBox="1"/>
          <p:nvPr/>
        </p:nvSpPr>
        <p:spPr>
          <a:xfrm>
            <a:off x="3949856" y="1915441"/>
            <a:ext cx="755034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accent5"/>
                </a:solidFill>
                <a:latin typeface="+mn-lt"/>
              </a:rPr>
              <a:t>Linear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14239" y="1896346"/>
            <a:ext cx="2477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latin typeface="+mn-lt"/>
              </a:rPr>
              <a:t>Bounding-box </a:t>
            </a:r>
            <a:r>
              <a:rPr lang="en-US" sz="1600" b="0" dirty="0" err="1">
                <a:solidFill>
                  <a:srgbClr val="000000"/>
                </a:solidFill>
                <a:latin typeface="+mn-lt"/>
              </a:rPr>
              <a:t>regressors</a:t>
            </a:r>
            <a:endParaRPr lang="en-US" sz="16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31155" y="6519446"/>
            <a:ext cx="3536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R. </a:t>
            </a:r>
            <a:r>
              <a:rPr lang="en-US" sz="1600" b="0" dirty="0" err="1">
                <a:latin typeface="+mn-lt"/>
              </a:rPr>
              <a:t>Girshick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>
                <a:latin typeface="+mn-lt"/>
                <a:hlinkClick r:id="rId4"/>
              </a:rPr>
              <a:t>Fast R-CNN</a:t>
            </a:r>
            <a:r>
              <a:rPr lang="en-US" sz="1600" b="0" dirty="0">
                <a:latin typeface="+mn-lt"/>
              </a:rPr>
              <a:t>, ICCV 2015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12700" y="6550223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+mn-lt"/>
              </a:rPr>
              <a:t>Source: R. </a:t>
            </a:r>
            <a:r>
              <a:rPr lang="en-US" sz="1400" b="0" dirty="0" err="1">
                <a:latin typeface="+mn-lt"/>
              </a:rPr>
              <a:t>Girshick</a:t>
            </a:r>
            <a:endParaRPr lang="en-US" sz="1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95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0" grpId="0" animBg="1"/>
      <p:bldP spid="24" grpId="0"/>
      <p:bldP spid="25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 animBg="1"/>
      <p:bldP spid="38" grpId="0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training</a:t>
            </a:r>
          </a:p>
        </p:txBody>
      </p:sp>
      <p:sp>
        <p:nvSpPr>
          <p:cNvPr id="4" name="Parallelogram 3"/>
          <p:cNvSpPr/>
          <p:nvPr/>
        </p:nvSpPr>
        <p:spPr>
          <a:xfrm>
            <a:off x="1051560" y="5001767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5" name="Cube 4"/>
          <p:cNvSpPr/>
          <p:nvPr/>
        </p:nvSpPr>
        <p:spPr>
          <a:xfrm>
            <a:off x="2116836" y="4215384"/>
            <a:ext cx="2761488" cy="1897379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000000"/>
                </a:solidFill>
              </a:rPr>
              <a:t>ConvNet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6" name="Parallelogram 5"/>
          <p:cNvSpPr/>
          <p:nvPr/>
        </p:nvSpPr>
        <p:spPr>
          <a:xfrm>
            <a:off x="2116836" y="3666745"/>
            <a:ext cx="2761488" cy="46634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7" name="Up Arrow 6"/>
          <p:cNvSpPr/>
          <p:nvPr/>
        </p:nvSpPr>
        <p:spPr>
          <a:xfrm>
            <a:off x="3314700" y="415594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8" name="Parallelogram 7"/>
          <p:cNvSpPr/>
          <p:nvPr/>
        </p:nvSpPr>
        <p:spPr>
          <a:xfrm>
            <a:off x="2369820" y="3776472"/>
            <a:ext cx="766572" cy="297182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9" name="Parallelogram 8"/>
          <p:cNvSpPr/>
          <p:nvPr/>
        </p:nvSpPr>
        <p:spPr>
          <a:xfrm>
            <a:off x="3114294" y="3904488"/>
            <a:ext cx="872490" cy="121158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10" name="Parallelogram 9"/>
          <p:cNvSpPr/>
          <p:nvPr/>
        </p:nvSpPr>
        <p:spPr>
          <a:xfrm>
            <a:off x="3986784" y="3725040"/>
            <a:ext cx="683133" cy="34861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11" name="Up Arrow 10"/>
          <p:cNvSpPr/>
          <p:nvPr/>
        </p:nvSpPr>
        <p:spPr>
          <a:xfrm>
            <a:off x="2688336" y="356616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12" name="Up Arrow 11"/>
          <p:cNvSpPr/>
          <p:nvPr/>
        </p:nvSpPr>
        <p:spPr>
          <a:xfrm>
            <a:off x="3442716" y="3677608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13" name="Up Arrow 12"/>
          <p:cNvSpPr/>
          <p:nvPr/>
        </p:nvSpPr>
        <p:spPr>
          <a:xfrm>
            <a:off x="4197096" y="3617606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14" name="Parallelogram 13"/>
          <p:cNvSpPr/>
          <p:nvPr/>
        </p:nvSpPr>
        <p:spPr>
          <a:xfrm>
            <a:off x="2532888" y="3346719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17" name="Parallelogram 16"/>
          <p:cNvSpPr/>
          <p:nvPr/>
        </p:nvSpPr>
        <p:spPr>
          <a:xfrm>
            <a:off x="3329940" y="3401275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20" name="Parallelogram 19"/>
          <p:cNvSpPr/>
          <p:nvPr/>
        </p:nvSpPr>
        <p:spPr>
          <a:xfrm>
            <a:off x="4104513" y="3389535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2354308" y="1680378"/>
            <a:ext cx="931866" cy="58477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accent5"/>
                </a:solidFill>
                <a:latin typeface="+mn-lt"/>
              </a:rPr>
              <a:t>Linear +</a:t>
            </a:r>
          </a:p>
          <a:p>
            <a:r>
              <a:rPr lang="en-US" sz="1600" b="0" dirty="0" err="1">
                <a:solidFill>
                  <a:schemeClr val="accent5"/>
                </a:solidFill>
                <a:latin typeface="+mn-lt"/>
              </a:rPr>
              <a:t>softmax</a:t>
            </a:r>
            <a:endParaRPr lang="en-US" sz="1600" b="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9" name="Up Arrow 28"/>
          <p:cNvSpPr/>
          <p:nvPr/>
        </p:nvSpPr>
        <p:spPr>
          <a:xfrm rot="2878159">
            <a:off x="2905009" y="297084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0" name="Up Arrow 29"/>
          <p:cNvSpPr/>
          <p:nvPr/>
        </p:nvSpPr>
        <p:spPr>
          <a:xfrm rot="18900000">
            <a:off x="4152164" y="297788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1" name="Up Arrow 30"/>
          <p:cNvSpPr/>
          <p:nvPr/>
        </p:nvSpPr>
        <p:spPr>
          <a:xfrm>
            <a:off x="3474679" y="3026030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2" name="TextBox 31"/>
          <p:cNvSpPr txBox="1"/>
          <p:nvPr/>
        </p:nvSpPr>
        <p:spPr>
          <a:xfrm>
            <a:off x="3037767" y="2623470"/>
            <a:ext cx="1144309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latin typeface="+mn-lt"/>
              </a:rPr>
              <a:t>FCs</a:t>
            </a:r>
          </a:p>
        </p:txBody>
      </p:sp>
      <p:sp>
        <p:nvSpPr>
          <p:cNvPr id="33" name="Up Arrow 32"/>
          <p:cNvSpPr/>
          <p:nvPr/>
        </p:nvSpPr>
        <p:spPr>
          <a:xfrm rot="18900000">
            <a:off x="3068999" y="231926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7" name="Up Arrow 36"/>
          <p:cNvSpPr/>
          <p:nvPr/>
        </p:nvSpPr>
        <p:spPr>
          <a:xfrm rot="2700000">
            <a:off x="3858901" y="2316625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8" name="TextBox 37"/>
          <p:cNvSpPr txBox="1"/>
          <p:nvPr/>
        </p:nvSpPr>
        <p:spPr>
          <a:xfrm>
            <a:off x="3949856" y="1915441"/>
            <a:ext cx="755034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accent5"/>
                </a:solidFill>
                <a:latin typeface="+mn-lt"/>
              </a:rPr>
              <a:t>Linear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19354" y="972349"/>
            <a:ext cx="2562721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accent5"/>
                </a:solidFill>
                <a:latin typeface="+mn-lt"/>
              </a:rPr>
              <a:t>Log loss + smooth L1 loss</a:t>
            </a:r>
          </a:p>
        </p:txBody>
      </p:sp>
      <p:sp>
        <p:nvSpPr>
          <p:cNvPr id="41" name="Up Arrow 40"/>
          <p:cNvSpPr/>
          <p:nvPr/>
        </p:nvSpPr>
        <p:spPr>
          <a:xfrm rot="2700000">
            <a:off x="3307795" y="135102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42" name="Up Arrow 41"/>
          <p:cNvSpPr/>
          <p:nvPr/>
        </p:nvSpPr>
        <p:spPr>
          <a:xfrm>
            <a:off x="4207192" y="1437414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43" name="Left Brace 42"/>
          <p:cNvSpPr/>
          <p:nvPr/>
        </p:nvSpPr>
        <p:spPr>
          <a:xfrm flipH="1">
            <a:off x="5751702" y="1693451"/>
            <a:ext cx="475150" cy="442207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44" name="TextBox 43"/>
          <p:cNvSpPr txBox="1"/>
          <p:nvPr/>
        </p:nvSpPr>
        <p:spPr>
          <a:xfrm>
            <a:off x="6191185" y="3714681"/>
            <a:ext cx="1032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Trainable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26852" y="972349"/>
            <a:ext cx="1484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latin typeface="+mn-lt"/>
              </a:rPr>
              <a:t>Multi-task </a:t>
            </a:r>
            <a:r>
              <a:rPr lang="en-US" sz="1600" b="0" dirty="0">
                <a:latin typeface="+mn-lt"/>
              </a:rPr>
              <a:t>loss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3426514" y="1483445"/>
            <a:ext cx="275558" cy="2743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551469" y="1437414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154738" y="2311769"/>
            <a:ext cx="275558" cy="2743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809494" y="2345347"/>
            <a:ext cx="251244" cy="25948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072435" y="3049845"/>
            <a:ext cx="275558" cy="2743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967110" y="3083628"/>
            <a:ext cx="251244" cy="25948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787702" y="3038392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508028" y="3640348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723127" y="3663535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97800" y="3571264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595837" y="4155949"/>
            <a:ext cx="0" cy="32471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531155" y="6519446"/>
            <a:ext cx="3536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R. </a:t>
            </a:r>
            <a:r>
              <a:rPr lang="en-US" sz="1600" b="0" dirty="0" err="1">
                <a:latin typeface="+mn-lt"/>
              </a:rPr>
              <a:t>Girshick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>
                <a:latin typeface="+mn-lt"/>
                <a:hlinkClick r:id="rId4"/>
              </a:rPr>
              <a:t>Fast R-CNN</a:t>
            </a:r>
            <a:r>
              <a:rPr lang="en-US" sz="1600" b="0" dirty="0">
                <a:latin typeface="+mn-lt"/>
              </a:rPr>
              <a:t>, ICCV 2015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-12700" y="6550223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+mn-lt"/>
              </a:rPr>
              <a:t>Source: R. </a:t>
            </a:r>
            <a:r>
              <a:rPr lang="en-US" sz="1400" b="0" dirty="0" err="1">
                <a:latin typeface="+mn-lt"/>
              </a:rPr>
              <a:t>Girshick</a:t>
            </a:r>
            <a:endParaRPr lang="en-US" sz="1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06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57400" y="1690689"/>
          <a:ext cx="486143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Fast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R-CNN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Train time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Speedup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8.8x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Test time /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0.32s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47.0s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Test speedup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146x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0000"/>
                          </a:solidFill>
                        </a:rPr>
                        <a:t>mAP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66.9%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66.0%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9283" y="5028249"/>
            <a:ext cx="64153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Timings exclude object proposal time, which is equal for all methods.</a:t>
            </a:r>
          </a:p>
          <a:p>
            <a:r>
              <a:rPr lang="en-US" sz="1600" b="0" dirty="0"/>
              <a:t>All methods use VGG16 from </a:t>
            </a:r>
            <a:r>
              <a:rPr lang="en-US" sz="1600" b="0" dirty="0" err="1"/>
              <a:t>Simonyan</a:t>
            </a:r>
            <a:r>
              <a:rPr lang="en-US" sz="1600" b="0" dirty="0"/>
              <a:t> and </a:t>
            </a:r>
            <a:r>
              <a:rPr lang="en-US" sz="1600" b="0" dirty="0" err="1"/>
              <a:t>Zisserman</a:t>
            </a:r>
            <a:r>
              <a:rPr lang="en-US" sz="1600" b="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2700" y="6550223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+mn-lt"/>
              </a:rPr>
              <a:t>Source: R. </a:t>
            </a:r>
            <a:r>
              <a:rPr lang="en-US" sz="1400" b="0" dirty="0" err="1">
                <a:latin typeface="+mn-lt"/>
              </a:rPr>
              <a:t>Girshick</a:t>
            </a:r>
            <a:endParaRPr lang="en-US" sz="1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54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267" y="3352801"/>
            <a:ext cx="2362200" cy="790922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352800"/>
            <a:ext cx="2286000" cy="76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pic>
        <p:nvPicPr>
          <p:cNvPr id="5" name="Picture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54" y="5102291"/>
            <a:ext cx="3215946" cy="100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be 6"/>
          <p:cNvSpPr/>
          <p:nvPr/>
        </p:nvSpPr>
        <p:spPr bwMode="auto">
          <a:xfrm>
            <a:off x="5416827" y="4293130"/>
            <a:ext cx="2192096" cy="1466778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b="0" dirty="0"/>
              <a:t>CNN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6416701" y="4215203"/>
            <a:ext cx="258255" cy="280597"/>
          </a:xfrm>
          <a:prstGeom prst="upArrow">
            <a:avLst/>
          </a:prstGeom>
          <a:solidFill>
            <a:srgbClr val="FF9900"/>
          </a:solidFill>
          <a:ln>
            <a:solidFill>
              <a:srgbClr val="FF66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 b="0"/>
          </a:p>
        </p:txBody>
      </p:sp>
      <p:sp>
        <p:nvSpPr>
          <p:cNvPr id="10" name="TextBox 9"/>
          <p:cNvSpPr txBox="1"/>
          <p:nvPr/>
        </p:nvSpPr>
        <p:spPr>
          <a:xfrm>
            <a:off x="7380774" y="3663038"/>
            <a:ext cx="153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C00000"/>
                </a:solidFill>
              </a:rPr>
              <a:t>feature map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505200" y="2567283"/>
            <a:ext cx="2260125" cy="709317"/>
            <a:chOff x="4083425" y="2560680"/>
            <a:chExt cx="2539986" cy="797149"/>
          </a:xfrm>
        </p:grpSpPr>
        <p:grpSp>
          <p:nvGrpSpPr>
            <p:cNvPr id="42" name="Group 4"/>
            <p:cNvGrpSpPr>
              <a:grpSpLocks noChangeAspect="1"/>
            </p:cNvGrpSpPr>
            <p:nvPr/>
          </p:nvGrpSpPr>
          <p:grpSpPr bwMode="auto">
            <a:xfrm flipV="1">
              <a:off x="4083425" y="2560680"/>
              <a:ext cx="2539986" cy="797149"/>
              <a:chOff x="1907" y="1601"/>
              <a:chExt cx="1539" cy="483"/>
            </a:xfrm>
          </p:grpSpPr>
          <p:sp>
            <p:nvSpPr>
              <p:cNvPr id="6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07" y="1601"/>
                <a:ext cx="1539" cy="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62" name="Freeform 6"/>
              <p:cNvSpPr>
                <a:spLocks noEditPoints="1"/>
              </p:cNvSpPr>
              <p:nvPr/>
            </p:nvSpPr>
            <p:spPr bwMode="auto">
              <a:xfrm flipV="1">
                <a:off x="1909" y="1601"/>
                <a:ext cx="1535" cy="483"/>
              </a:xfrm>
              <a:custGeom>
                <a:avLst/>
                <a:gdLst>
                  <a:gd name="T0" fmla="*/ 26 w 1535"/>
                  <a:gd name="T1" fmla="*/ 474 h 483"/>
                  <a:gd name="T2" fmla="*/ 428 w 1535"/>
                  <a:gd name="T3" fmla="*/ 9 h 483"/>
                  <a:gd name="T4" fmla="*/ 1509 w 1535"/>
                  <a:gd name="T5" fmla="*/ 9 h 483"/>
                  <a:gd name="T6" fmla="*/ 1107 w 1535"/>
                  <a:gd name="T7" fmla="*/ 474 h 483"/>
                  <a:gd name="T8" fmla="*/ 26 w 1535"/>
                  <a:gd name="T9" fmla="*/ 474 h 483"/>
                  <a:gd name="T10" fmla="*/ 1535 w 1535"/>
                  <a:gd name="T11" fmla="*/ 0 h 483"/>
                  <a:gd name="T12" fmla="*/ 421 w 1535"/>
                  <a:gd name="T13" fmla="*/ 0 h 483"/>
                  <a:gd name="T14" fmla="*/ 0 w 1535"/>
                  <a:gd name="T15" fmla="*/ 483 h 483"/>
                  <a:gd name="T16" fmla="*/ 1116 w 1535"/>
                  <a:gd name="T17" fmla="*/ 483 h 483"/>
                  <a:gd name="T18" fmla="*/ 1535 w 1535"/>
                  <a:gd name="T1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5" h="483">
                    <a:moveTo>
                      <a:pt x="26" y="474"/>
                    </a:moveTo>
                    <a:lnTo>
                      <a:pt x="428" y="9"/>
                    </a:lnTo>
                    <a:lnTo>
                      <a:pt x="1509" y="9"/>
                    </a:lnTo>
                    <a:lnTo>
                      <a:pt x="1107" y="474"/>
                    </a:lnTo>
                    <a:lnTo>
                      <a:pt x="26" y="474"/>
                    </a:lnTo>
                    <a:close/>
                    <a:moveTo>
                      <a:pt x="1535" y="0"/>
                    </a:moveTo>
                    <a:lnTo>
                      <a:pt x="421" y="0"/>
                    </a:lnTo>
                    <a:lnTo>
                      <a:pt x="0" y="483"/>
                    </a:lnTo>
                    <a:lnTo>
                      <a:pt x="1116" y="483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BE1E2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63" name="Freeform 7"/>
              <p:cNvSpPr>
                <a:spLocks noEditPoints="1"/>
              </p:cNvSpPr>
              <p:nvPr/>
            </p:nvSpPr>
            <p:spPr bwMode="auto">
              <a:xfrm>
                <a:off x="1909" y="1601"/>
                <a:ext cx="1535" cy="483"/>
              </a:xfrm>
              <a:custGeom>
                <a:avLst/>
                <a:gdLst>
                  <a:gd name="T0" fmla="*/ 26 w 1535"/>
                  <a:gd name="T1" fmla="*/ 474 h 483"/>
                  <a:gd name="T2" fmla="*/ 428 w 1535"/>
                  <a:gd name="T3" fmla="*/ 9 h 483"/>
                  <a:gd name="T4" fmla="*/ 1509 w 1535"/>
                  <a:gd name="T5" fmla="*/ 9 h 483"/>
                  <a:gd name="T6" fmla="*/ 1107 w 1535"/>
                  <a:gd name="T7" fmla="*/ 474 h 483"/>
                  <a:gd name="T8" fmla="*/ 26 w 1535"/>
                  <a:gd name="T9" fmla="*/ 474 h 483"/>
                  <a:gd name="T10" fmla="*/ 1535 w 1535"/>
                  <a:gd name="T11" fmla="*/ 0 h 483"/>
                  <a:gd name="T12" fmla="*/ 421 w 1535"/>
                  <a:gd name="T13" fmla="*/ 0 h 483"/>
                  <a:gd name="T14" fmla="*/ 0 w 1535"/>
                  <a:gd name="T15" fmla="*/ 483 h 483"/>
                  <a:gd name="T16" fmla="*/ 1116 w 1535"/>
                  <a:gd name="T17" fmla="*/ 483 h 483"/>
                  <a:gd name="T18" fmla="*/ 1535 w 1535"/>
                  <a:gd name="T1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5" h="483">
                    <a:moveTo>
                      <a:pt x="26" y="474"/>
                    </a:moveTo>
                    <a:lnTo>
                      <a:pt x="428" y="9"/>
                    </a:lnTo>
                    <a:lnTo>
                      <a:pt x="1509" y="9"/>
                    </a:lnTo>
                    <a:lnTo>
                      <a:pt x="1107" y="474"/>
                    </a:lnTo>
                    <a:lnTo>
                      <a:pt x="26" y="474"/>
                    </a:lnTo>
                    <a:moveTo>
                      <a:pt x="1535" y="0"/>
                    </a:moveTo>
                    <a:lnTo>
                      <a:pt x="421" y="0"/>
                    </a:lnTo>
                    <a:lnTo>
                      <a:pt x="0" y="483"/>
                    </a:lnTo>
                    <a:lnTo>
                      <a:pt x="1116" y="483"/>
                    </a:lnTo>
                    <a:lnTo>
                      <a:pt x="15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</p:grpSp>
        <p:grpSp>
          <p:nvGrpSpPr>
            <p:cNvPr id="43" name="Group 10"/>
            <p:cNvGrpSpPr>
              <a:grpSpLocks noChangeAspect="1"/>
            </p:cNvGrpSpPr>
            <p:nvPr/>
          </p:nvGrpSpPr>
          <p:grpSpPr bwMode="auto">
            <a:xfrm>
              <a:off x="4268272" y="2973284"/>
              <a:ext cx="981996" cy="310278"/>
              <a:chOff x="2019" y="1849"/>
              <a:chExt cx="595" cy="188"/>
            </a:xfrm>
          </p:grpSpPr>
          <p:sp>
            <p:nvSpPr>
              <p:cNvPr id="56" name="AutoShape 9"/>
              <p:cNvSpPr>
                <a:spLocks noChangeAspect="1" noChangeArrowheads="1" noTextEdit="1"/>
              </p:cNvSpPr>
              <p:nvPr/>
            </p:nvSpPr>
            <p:spPr bwMode="auto">
              <a:xfrm>
                <a:off x="2019" y="1849"/>
                <a:ext cx="595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7" name="Freeform 11"/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close/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9" name="Freeform 13"/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close/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60" name="Freeform 14"/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</p:grpSp>
        <p:grpSp>
          <p:nvGrpSpPr>
            <p:cNvPr id="44" name="Group 17"/>
            <p:cNvGrpSpPr>
              <a:grpSpLocks noChangeAspect="1"/>
            </p:cNvGrpSpPr>
            <p:nvPr/>
          </p:nvGrpSpPr>
          <p:grpSpPr bwMode="auto">
            <a:xfrm>
              <a:off x="5114934" y="2654753"/>
              <a:ext cx="547937" cy="173294"/>
              <a:chOff x="2532" y="1656"/>
              <a:chExt cx="332" cy="105"/>
            </a:xfrm>
          </p:grpSpPr>
          <p:sp>
            <p:nvSpPr>
              <p:cNvPr id="51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2532" y="1656"/>
                <a:ext cx="33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2" name="Freeform 18"/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close/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3" name="Freeform 19"/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4" name="Freeform 20"/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close/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5" name="Freeform 21"/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</p:grpSp>
        <p:grpSp>
          <p:nvGrpSpPr>
            <p:cNvPr id="45" name="Group 24"/>
            <p:cNvGrpSpPr>
              <a:grpSpLocks noChangeAspect="1"/>
            </p:cNvGrpSpPr>
            <p:nvPr/>
          </p:nvGrpSpPr>
          <p:grpSpPr bwMode="auto">
            <a:xfrm>
              <a:off x="5334439" y="2837950"/>
              <a:ext cx="889573" cy="282220"/>
              <a:chOff x="2665" y="1767"/>
              <a:chExt cx="539" cy="171"/>
            </a:xfrm>
          </p:grpSpPr>
          <p:sp>
            <p:nvSpPr>
              <p:cNvPr id="46" name="AutoShape 23"/>
              <p:cNvSpPr>
                <a:spLocks noChangeAspect="1" noChangeArrowheads="1" noTextEdit="1"/>
              </p:cNvSpPr>
              <p:nvPr/>
            </p:nvSpPr>
            <p:spPr bwMode="auto">
              <a:xfrm>
                <a:off x="2665" y="1767"/>
                <a:ext cx="539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47" name="Freeform 25"/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close/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48" name="Freeform 26"/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49" name="Freeform 27"/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close/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0" name="Freeform 28"/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2514600" y="2057400"/>
            <a:ext cx="1447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Region proposals</a:t>
            </a:r>
          </a:p>
        </p:txBody>
      </p:sp>
      <p:sp>
        <p:nvSpPr>
          <p:cNvPr id="14" name="Up Arrow 13"/>
          <p:cNvSpPr/>
          <p:nvPr/>
        </p:nvSpPr>
        <p:spPr bwMode="auto">
          <a:xfrm>
            <a:off x="7008110" y="2209799"/>
            <a:ext cx="307089" cy="1224991"/>
          </a:xfrm>
          <a:prstGeom prst="upArrow">
            <a:avLst/>
          </a:prstGeom>
          <a:solidFill>
            <a:srgbClr val="FF9900"/>
          </a:solidFill>
          <a:ln>
            <a:solidFill>
              <a:srgbClr val="FF66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 b="0"/>
          </a:p>
        </p:txBody>
      </p:sp>
      <p:sp>
        <p:nvSpPr>
          <p:cNvPr id="15" name="Up Arrow 14"/>
          <p:cNvSpPr/>
          <p:nvPr/>
        </p:nvSpPr>
        <p:spPr bwMode="auto">
          <a:xfrm rot="2568920" flipH="1">
            <a:off x="5841243" y="2105336"/>
            <a:ext cx="338783" cy="504323"/>
          </a:xfrm>
          <a:prstGeom prst="upArrow">
            <a:avLst/>
          </a:prstGeom>
          <a:solidFill>
            <a:srgbClr val="FF9900"/>
          </a:solidFill>
          <a:ln>
            <a:solidFill>
              <a:srgbClr val="FF66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 b="0"/>
          </a:p>
        </p:txBody>
      </p:sp>
      <p:pic>
        <p:nvPicPr>
          <p:cNvPr id="82" name="Picture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14" y="5102291"/>
            <a:ext cx="3215946" cy="100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Cube 83"/>
          <p:cNvSpPr/>
          <p:nvPr/>
        </p:nvSpPr>
        <p:spPr bwMode="auto">
          <a:xfrm>
            <a:off x="1516287" y="4293130"/>
            <a:ext cx="2192096" cy="1466778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b="0" dirty="0"/>
              <a:t>CNN</a:t>
            </a:r>
          </a:p>
        </p:txBody>
      </p:sp>
      <p:sp>
        <p:nvSpPr>
          <p:cNvPr id="85" name="Up Arrow 84"/>
          <p:cNvSpPr/>
          <p:nvPr/>
        </p:nvSpPr>
        <p:spPr bwMode="auto">
          <a:xfrm>
            <a:off x="2516161" y="4213956"/>
            <a:ext cx="258255" cy="280597"/>
          </a:xfrm>
          <a:prstGeom prst="upArrow">
            <a:avLst/>
          </a:prstGeom>
          <a:solidFill>
            <a:srgbClr val="FF9900"/>
          </a:solidFill>
          <a:ln>
            <a:solidFill>
              <a:srgbClr val="FF66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 b="0"/>
          </a:p>
        </p:txBody>
      </p:sp>
      <p:sp>
        <p:nvSpPr>
          <p:cNvPr id="87" name="TextBox 86"/>
          <p:cNvSpPr txBox="1"/>
          <p:nvPr/>
        </p:nvSpPr>
        <p:spPr>
          <a:xfrm>
            <a:off x="3352800" y="3733800"/>
            <a:ext cx="153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C00000"/>
                </a:solidFill>
              </a:rPr>
              <a:t>feature map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-145183" y="3377624"/>
            <a:ext cx="23912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Region Proposal Network</a:t>
            </a:r>
          </a:p>
        </p:txBody>
      </p:sp>
      <p:cxnSp>
        <p:nvCxnSpPr>
          <p:cNvPr id="133" name="Straight Connector 132"/>
          <p:cNvCxnSpPr/>
          <p:nvPr/>
        </p:nvCxnSpPr>
        <p:spPr>
          <a:xfrm>
            <a:off x="3429000" y="4953000"/>
            <a:ext cx="1916111" cy="0"/>
          </a:xfrm>
          <a:prstGeom prst="line">
            <a:avLst/>
          </a:prstGeom>
          <a:ln w="76200">
            <a:solidFill>
              <a:srgbClr val="FF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 descr="Screen Shot 2016-04-25 at 12.06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15" y="914400"/>
            <a:ext cx="2327486" cy="1219200"/>
          </a:xfrm>
          <a:prstGeom prst="rect">
            <a:avLst/>
          </a:prstGeom>
        </p:spPr>
      </p:pic>
      <p:sp>
        <p:nvSpPr>
          <p:cNvPr id="145" name="Bent Arrow 144"/>
          <p:cNvSpPr/>
          <p:nvPr/>
        </p:nvSpPr>
        <p:spPr bwMode="auto">
          <a:xfrm>
            <a:off x="2590800" y="2642176"/>
            <a:ext cx="1066800" cy="838200"/>
          </a:xfrm>
          <a:prstGeom prst="bentArrow">
            <a:avLst>
              <a:gd name="adj1" fmla="val 18940"/>
              <a:gd name="adj2" fmla="val 25000"/>
              <a:gd name="adj3" fmla="val 25000"/>
              <a:gd name="adj4" fmla="val 43750"/>
            </a:avLst>
          </a:prstGeom>
          <a:solidFill>
            <a:srgbClr val="FF99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6" name="Rectangle 145"/>
          <p:cNvSpPr/>
          <p:nvPr/>
        </p:nvSpPr>
        <p:spPr bwMode="auto">
          <a:xfrm>
            <a:off x="7620000" y="1676400"/>
            <a:ext cx="3810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0" y="6273224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/>
              <a:t>S. </a:t>
            </a:r>
            <a:r>
              <a:rPr lang="en-US" sz="1600" b="0" dirty="0" err="1"/>
              <a:t>Ren</a:t>
            </a:r>
            <a:r>
              <a:rPr lang="en-US" sz="1600" b="0" dirty="0"/>
              <a:t>, K. He, R. </a:t>
            </a:r>
            <a:r>
              <a:rPr lang="en-US" sz="1600" b="0" dirty="0" err="1"/>
              <a:t>Girshick</a:t>
            </a:r>
            <a:r>
              <a:rPr lang="en-US" sz="1600" b="0" dirty="0"/>
              <a:t>, and J. Sun, </a:t>
            </a:r>
            <a:r>
              <a:rPr lang="en-US" sz="1600" b="0" dirty="0">
                <a:hlinkClick r:id="rId5"/>
              </a:rPr>
              <a:t>Faster R-CNN: Towards Real-Time Object Detection with Region Proposal Networks</a:t>
            </a:r>
            <a:r>
              <a:rPr lang="en-US" sz="1600" b="0" dirty="0"/>
              <a:t>, NIPS 2015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646974" y="4538246"/>
            <a:ext cx="153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C00000"/>
                </a:solidFill>
              </a:rPr>
              <a:t>share features</a:t>
            </a:r>
          </a:p>
        </p:txBody>
      </p:sp>
    </p:spTree>
    <p:extLst>
      <p:ext uri="{BB962C8B-B14F-4D97-AF65-F5344CB8AC3E}">
        <p14:creationId xmlns:p14="http://schemas.microsoft.com/office/powerpoint/2010/main" val="35505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7" grpId="0"/>
      <p:bldP spid="89" grpId="0"/>
      <p:bldP spid="145" grpId="0" animBg="1"/>
      <p:bldP spid="1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81000"/>
            <a:ext cx="8229600" cy="1143000"/>
          </a:xfrm>
        </p:spPr>
        <p:txBody>
          <a:bodyPr/>
          <a:lstStyle/>
          <a:p>
            <a:r>
              <a:rPr lang="en-US" dirty="0"/>
              <a:t>Region proposal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"/>
            <a:ext cx="9144000" cy="52578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Slide a small window over the conv5 layer 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Predict object/no object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Regress bounding box coordinates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Box regression is with reference to </a:t>
            </a:r>
            <a:r>
              <a:rPr lang="en-US" i="1" dirty="0"/>
              <a:t>anchors </a:t>
            </a:r>
            <a:r>
              <a:rPr lang="en-US" dirty="0"/>
              <a:t>(3 scales x 3 aspect ratios)</a:t>
            </a:r>
          </a:p>
        </p:txBody>
      </p:sp>
      <p:pic>
        <p:nvPicPr>
          <p:cNvPr id="5" name="Picture 4" descr="Screen Shot 2016-04-25 at 12.20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71812"/>
            <a:ext cx="6400800" cy="37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00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results</a:t>
            </a:r>
          </a:p>
        </p:txBody>
      </p:sp>
      <p:pic>
        <p:nvPicPr>
          <p:cNvPr id="5" name="Picture 4" descr="Screen Shot 2016-04-25 at 12.44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400"/>
            <a:ext cx="9144000" cy="29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2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progress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1693337"/>
            <a:ext cx="8952381" cy="5032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13795" y="2713342"/>
            <a:ext cx="118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</a:rPr>
              <a:t>R-CNNv1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2005343"/>
            <a:ext cx="153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Fast R-CNN</a:t>
            </a:r>
          </a:p>
        </p:txBody>
      </p:sp>
      <p:sp>
        <p:nvSpPr>
          <p:cNvPr id="11" name="Oval 10"/>
          <p:cNvSpPr/>
          <p:nvPr/>
        </p:nvSpPr>
        <p:spPr>
          <a:xfrm>
            <a:off x="6263983" y="3044908"/>
            <a:ext cx="322662" cy="32266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397397" y="2329426"/>
            <a:ext cx="322662" cy="32266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3522617" y="1489166"/>
            <a:ext cx="548640" cy="374468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14600" y="2715208"/>
            <a:ext cx="243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Before deep </a:t>
            </a:r>
            <a:r>
              <a:rPr lang="en-US" sz="1800" b="0" dirty="0" err="1"/>
              <a:t>convnets</a:t>
            </a:r>
            <a:endParaRPr lang="en-US" sz="1800" b="0" dirty="0"/>
          </a:p>
        </p:txBody>
      </p:sp>
      <p:sp>
        <p:nvSpPr>
          <p:cNvPr id="18" name="Left Brace 17"/>
          <p:cNvSpPr/>
          <p:nvPr/>
        </p:nvSpPr>
        <p:spPr>
          <a:xfrm rot="16200000">
            <a:off x="6910255" y="2878184"/>
            <a:ext cx="548640" cy="151529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51194" y="3840167"/>
            <a:ext cx="234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Using deep </a:t>
            </a:r>
            <a:r>
              <a:rPr lang="en-US" sz="1800" b="0" dirty="0" err="1"/>
              <a:t>convnets</a:t>
            </a:r>
            <a:endParaRPr lang="en-US" sz="1800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6324600" y="16392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</a:rPr>
              <a:t>Faster R-CNN</a:t>
            </a:r>
          </a:p>
        </p:txBody>
      </p:sp>
      <p:sp>
        <p:nvSpPr>
          <p:cNvPr id="21" name="Oval 20"/>
          <p:cNvSpPr/>
          <p:nvPr/>
        </p:nvSpPr>
        <p:spPr>
          <a:xfrm>
            <a:off x="7778397" y="1963338"/>
            <a:ext cx="322662" cy="32266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7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1" grpId="0" animBg="1"/>
      <p:bldP spid="13" grpId="0" animBg="1"/>
      <p:bldP spid="20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7772400" cy="14478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New datasets: MSCOCO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80 categories instead of PASCAL’s 20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Current best </a:t>
            </a:r>
            <a:r>
              <a:rPr lang="en-US" dirty="0" err="1"/>
              <a:t>mAP</a:t>
            </a:r>
            <a:r>
              <a:rPr lang="en-US" dirty="0"/>
              <a:t>: 37%</a:t>
            </a:r>
          </a:p>
        </p:txBody>
      </p:sp>
      <p:pic>
        <p:nvPicPr>
          <p:cNvPr id="5" name="Picture 4" descr="Screen Shot 2016-04-25 at 1.3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879103" cy="895106"/>
          </a:xfrm>
          <a:prstGeom prst="rect">
            <a:avLst/>
          </a:prstGeom>
        </p:spPr>
      </p:pic>
      <p:pic>
        <p:nvPicPr>
          <p:cNvPr id="6" name="Picture 5" descr="Screen Shot 2016-04-25 at 1.3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1" y="2362200"/>
            <a:ext cx="3709949" cy="3962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71800" y="6172200"/>
            <a:ext cx="3493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hlinkClick r:id="rId4"/>
              </a:rPr>
              <a:t>http://</a:t>
            </a:r>
            <a:r>
              <a:rPr lang="en-US" b="0" dirty="0" err="1">
                <a:hlinkClick r:id="rId4"/>
              </a:rPr>
              <a:t>mscoco.org</a:t>
            </a:r>
            <a:r>
              <a:rPr lang="en-US" b="0" dirty="0">
                <a:hlinkClick r:id="rId4"/>
              </a:rPr>
              <a:t>/home/</a:t>
            </a:r>
            <a:endParaRPr lang="en-US" b="0" dirty="0"/>
          </a:p>
        </p:txBody>
      </p:sp>
      <p:pic>
        <p:nvPicPr>
          <p:cNvPr id="8" name="Picture 7" descr="Screen Shot 2016-04-25 at 1.38.0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438400"/>
            <a:ext cx="3647873" cy="1828800"/>
          </a:xfrm>
          <a:prstGeom prst="rect">
            <a:avLst/>
          </a:prstGeom>
        </p:spPr>
      </p:pic>
      <p:pic>
        <p:nvPicPr>
          <p:cNvPr id="10" name="Picture 9" descr="Screen Shot 2016-04-25 at 1.38.1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4267200"/>
            <a:ext cx="3657601" cy="17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Schedule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525963"/>
          </a:xfrm>
        </p:spPr>
        <p:txBody>
          <a:bodyPr/>
          <a:lstStyle/>
          <a:p>
            <a:r>
              <a:rPr lang="en-US" altLang="en-US" dirty="0"/>
              <a:t>Last class </a:t>
            </a:r>
          </a:p>
          <a:p>
            <a:pPr lvl="1"/>
            <a:r>
              <a:rPr lang="en-US" altLang="en-US" dirty="0"/>
              <a:t>RNN </a:t>
            </a:r>
          </a:p>
          <a:p>
            <a:r>
              <a:rPr lang="en-US" altLang="en-US" dirty="0"/>
              <a:t>Today</a:t>
            </a:r>
          </a:p>
          <a:p>
            <a:pPr lvl="1"/>
            <a:r>
              <a:rPr lang="en-US" dirty="0"/>
              <a:t> Object Detection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57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10668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Fully convolutional detection networks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6172200"/>
            <a:ext cx="8686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/>
              <a:t>W. Liu, D. </a:t>
            </a:r>
            <a:r>
              <a:rPr lang="en-US" sz="1600" b="0" dirty="0" err="1"/>
              <a:t>Anguelov</a:t>
            </a:r>
            <a:r>
              <a:rPr lang="en-US" sz="1600" b="0" dirty="0"/>
              <a:t>, D. </a:t>
            </a:r>
            <a:r>
              <a:rPr lang="en-US" sz="1600" b="0" dirty="0" err="1"/>
              <a:t>Erhan</a:t>
            </a:r>
            <a:r>
              <a:rPr lang="en-US" sz="1600" b="0" dirty="0"/>
              <a:t>, C. </a:t>
            </a:r>
            <a:r>
              <a:rPr lang="en-US" sz="1600" b="0" dirty="0" err="1"/>
              <a:t>Szegedy</a:t>
            </a:r>
            <a:r>
              <a:rPr lang="en-US" sz="1600" b="0" dirty="0"/>
              <a:t>, S. Reed, C.-Y. Fu, and A. Berg, </a:t>
            </a:r>
            <a:r>
              <a:rPr lang="en-US" sz="1600" b="0" dirty="0">
                <a:hlinkClick r:id="rId2"/>
              </a:rPr>
              <a:t>SSD: Single Shot </a:t>
            </a:r>
            <a:r>
              <a:rPr lang="en-US" sz="1600" b="0" dirty="0" err="1">
                <a:hlinkClick r:id="rId2"/>
              </a:rPr>
              <a:t>MultiBox</a:t>
            </a:r>
            <a:r>
              <a:rPr lang="en-US" sz="1600" b="0" dirty="0">
                <a:hlinkClick r:id="rId2"/>
              </a:rPr>
              <a:t> Detector</a:t>
            </a:r>
            <a:r>
              <a:rPr lang="en-US" sz="1600" b="0" dirty="0"/>
              <a:t>, </a:t>
            </a:r>
            <a:r>
              <a:rPr lang="en-US" sz="1600" b="0" dirty="0" err="1"/>
              <a:t>arXiv</a:t>
            </a:r>
            <a:r>
              <a:rPr lang="en-US" sz="1600" b="0" dirty="0"/>
              <a:t> 2016.</a:t>
            </a:r>
          </a:p>
        </p:txBody>
      </p:sp>
      <p:pic>
        <p:nvPicPr>
          <p:cNvPr id="5" name="Picture 4" descr="Screen Shot 2016-04-25 at 1.20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9144000" cy="2540365"/>
          </a:xfrm>
          <a:prstGeom prst="rect">
            <a:avLst/>
          </a:prstGeom>
        </p:spPr>
      </p:pic>
      <p:pic>
        <p:nvPicPr>
          <p:cNvPr id="6" name="Picture 5" descr="Screen Shot 2016-04-25 at 1.23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48" y="1524000"/>
            <a:ext cx="537675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8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1336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Networks with context</a:t>
            </a:r>
          </a:p>
        </p:txBody>
      </p:sp>
      <p:pic>
        <p:nvPicPr>
          <p:cNvPr id="5" name="Picture 4" descr="Screen Shot 2016-04-25 at 1.1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7772400" cy="3886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60198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/>
              <a:t>S. Bell, L. </a:t>
            </a:r>
            <a:r>
              <a:rPr lang="en-US" sz="1600" b="0" dirty="0" err="1"/>
              <a:t>Zitnick</a:t>
            </a:r>
            <a:r>
              <a:rPr lang="en-US" sz="1600" b="0" dirty="0"/>
              <a:t>, K. </a:t>
            </a:r>
            <a:r>
              <a:rPr lang="en-US" sz="1600" b="0" dirty="0" err="1"/>
              <a:t>Bala</a:t>
            </a:r>
            <a:r>
              <a:rPr lang="en-US" sz="1600" b="0" dirty="0"/>
              <a:t>, and R. </a:t>
            </a:r>
            <a:r>
              <a:rPr lang="en-US" sz="1600" b="0" dirty="0" err="1"/>
              <a:t>Girshick</a:t>
            </a:r>
            <a:r>
              <a:rPr lang="en-US" sz="1600" b="0" dirty="0"/>
              <a:t>, </a:t>
            </a:r>
            <a:r>
              <a:rPr lang="en-US" sz="1600" b="0" dirty="0">
                <a:hlinkClick r:id="rId3"/>
              </a:rPr>
              <a:t>Inside-Outside Net: Detecting Objects in Context with Skip Pooling and Recurrent Neural Networks</a:t>
            </a:r>
            <a:r>
              <a:rPr lang="en-US" sz="1600" b="0" dirty="0"/>
              <a:t>, </a:t>
            </a:r>
            <a:r>
              <a:rPr lang="en-US" sz="1600" b="0" dirty="0" err="1"/>
              <a:t>arXiv</a:t>
            </a:r>
            <a:r>
              <a:rPr lang="en-US" sz="1600" b="0" dirty="0"/>
              <a:t> 2015.</a:t>
            </a:r>
          </a:p>
        </p:txBody>
      </p:sp>
    </p:spTree>
    <p:extLst>
      <p:ext uri="{BB962C8B-B14F-4D97-AF65-F5344CB8AC3E}">
        <p14:creationId xmlns:p14="http://schemas.microsoft.com/office/powerpoint/2010/main" val="710916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>
            <a:off x="2933245" y="3862905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838200"/>
          </a:xfrm>
        </p:spPr>
        <p:txBody>
          <a:bodyPr/>
          <a:lstStyle/>
          <a:p>
            <a:r>
              <a:rPr lang="en-US" dirty="0"/>
              <a:t>Review: R-CNN</a:t>
            </a:r>
          </a:p>
        </p:txBody>
      </p:sp>
      <p:sp>
        <p:nvSpPr>
          <p:cNvPr id="12" name="Parallelogram 11"/>
          <p:cNvSpPr/>
          <p:nvPr/>
        </p:nvSpPr>
        <p:spPr>
          <a:xfrm>
            <a:off x="1190982" y="4484153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5105400" y="5382595"/>
            <a:ext cx="1256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Input image</a:t>
            </a:r>
          </a:p>
        </p:txBody>
      </p:sp>
      <p:sp>
        <p:nvSpPr>
          <p:cNvPr id="14" name="Parallelogram 13"/>
          <p:cNvSpPr/>
          <p:nvPr/>
        </p:nvSpPr>
        <p:spPr>
          <a:xfrm>
            <a:off x="2086772" y="4568147"/>
            <a:ext cx="2400385" cy="1006284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4487157" y="4586645"/>
            <a:ext cx="1150568" cy="41513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7" name="Parallelogram 16"/>
          <p:cNvSpPr/>
          <p:nvPr/>
        </p:nvSpPr>
        <p:spPr>
          <a:xfrm>
            <a:off x="1258807" y="5388278"/>
            <a:ext cx="1116747" cy="64601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2868837" y="2033880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000000"/>
                </a:solidFill>
              </a:rPr>
              <a:t>ConvNet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9" name="Cube 18"/>
          <p:cNvSpPr/>
          <p:nvPr/>
        </p:nvSpPr>
        <p:spPr>
          <a:xfrm>
            <a:off x="4505956" y="1664046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000000"/>
                </a:solidFill>
              </a:rPr>
              <a:t>ConvNet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1357258" y="2547529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000000"/>
                </a:solidFill>
              </a:rPr>
              <a:t>ConvNet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2" name="Parallelogram 21"/>
          <p:cNvSpPr/>
          <p:nvPr/>
        </p:nvSpPr>
        <p:spPr>
          <a:xfrm>
            <a:off x="4713383" y="3550517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5" name="Parallelogram 24"/>
          <p:cNvSpPr/>
          <p:nvPr/>
        </p:nvSpPr>
        <p:spPr>
          <a:xfrm>
            <a:off x="1586696" y="4451267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43048" y="2033880"/>
            <a:ext cx="73189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>
                <a:latin typeface="+mn-lt"/>
              </a:rPr>
              <a:t>SVMs</a:t>
            </a:r>
            <a:endParaRPr lang="en-US" sz="1600" b="0" dirty="0">
              <a:latin typeface="+mn-lt"/>
            </a:endParaRPr>
          </a:p>
        </p:txBody>
      </p:sp>
      <p:sp>
        <p:nvSpPr>
          <p:cNvPr id="27" name="Up Arrow 26"/>
          <p:cNvSpPr/>
          <p:nvPr/>
        </p:nvSpPr>
        <p:spPr>
          <a:xfrm>
            <a:off x="1875609" y="243170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28" name="TextBox 27"/>
          <p:cNvSpPr txBox="1"/>
          <p:nvPr/>
        </p:nvSpPr>
        <p:spPr>
          <a:xfrm>
            <a:off x="3147800" y="1544619"/>
            <a:ext cx="73189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>
                <a:latin typeface="+mn-lt"/>
              </a:rPr>
              <a:t>SVMs</a:t>
            </a:r>
            <a:endParaRPr lang="en-US" sz="1600" b="0" dirty="0">
              <a:latin typeface="+mn-lt"/>
            </a:endParaRPr>
          </a:p>
        </p:txBody>
      </p:sp>
      <p:sp>
        <p:nvSpPr>
          <p:cNvPr id="29" name="Up Arrow 28"/>
          <p:cNvSpPr/>
          <p:nvPr/>
        </p:nvSpPr>
        <p:spPr>
          <a:xfrm>
            <a:off x="3380361" y="1942448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0" name="TextBox 29"/>
          <p:cNvSpPr txBox="1"/>
          <p:nvPr/>
        </p:nvSpPr>
        <p:spPr>
          <a:xfrm>
            <a:off x="4961336" y="1174785"/>
            <a:ext cx="73189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>
                <a:latin typeface="+mn-lt"/>
              </a:rPr>
              <a:t>SVMs</a:t>
            </a:r>
            <a:endParaRPr lang="en-US" sz="1600" b="0" dirty="0">
              <a:latin typeface="+mn-lt"/>
            </a:endParaRPr>
          </a:p>
        </p:txBody>
      </p:sp>
      <p:sp>
        <p:nvSpPr>
          <p:cNvPr id="31" name="Up Arrow 30"/>
          <p:cNvSpPr/>
          <p:nvPr/>
        </p:nvSpPr>
        <p:spPr>
          <a:xfrm>
            <a:off x="5193897" y="1572614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2" name="Up Arrow 31"/>
          <p:cNvSpPr/>
          <p:nvPr/>
        </p:nvSpPr>
        <p:spPr>
          <a:xfrm>
            <a:off x="1784450" y="4730209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3" name="Up Arrow 32"/>
          <p:cNvSpPr/>
          <p:nvPr/>
        </p:nvSpPr>
        <p:spPr>
          <a:xfrm>
            <a:off x="1785023" y="4231203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4" name="Up Arrow 33"/>
          <p:cNvSpPr/>
          <p:nvPr/>
        </p:nvSpPr>
        <p:spPr>
          <a:xfrm>
            <a:off x="3201804" y="4177924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5" name="Up Arrow 34"/>
          <p:cNvSpPr/>
          <p:nvPr/>
        </p:nvSpPr>
        <p:spPr>
          <a:xfrm>
            <a:off x="3201804" y="3714470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6" name="Up Arrow 35"/>
          <p:cNvSpPr/>
          <p:nvPr/>
        </p:nvSpPr>
        <p:spPr>
          <a:xfrm>
            <a:off x="4945457" y="3833796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7" name="Up Arrow 36"/>
          <p:cNvSpPr/>
          <p:nvPr/>
        </p:nvSpPr>
        <p:spPr>
          <a:xfrm>
            <a:off x="4945457" y="3357742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220227" y="4730209"/>
            <a:ext cx="910663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484103" y="3526204"/>
            <a:ext cx="275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latin typeface="+mn-lt"/>
              </a:rPr>
              <a:t>Warped image regions</a:t>
            </a:r>
            <a:endParaRPr lang="en-US" sz="1600" b="0" dirty="0"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88444" y="2133965"/>
            <a:ext cx="22374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Forward each region through </a:t>
            </a:r>
            <a:r>
              <a:rPr lang="en-US" sz="1600" b="0" dirty="0" err="1">
                <a:latin typeface="+mn-lt"/>
              </a:rPr>
              <a:t>ConvNet</a:t>
            </a:r>
            <a:endParaRPr lang="en-US" sz="1600" b="0" dirty="0">
              <a:latin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36718" y="1143000"/>
            <a:ext cx="271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latin typeface="+mn-lt"/>
              </a:rPr>
              <a:t>Classify regions with </a:t>
            </a:r>
            <a:r>
              <a:rPr lang="en-US" sz="1600" b="0" dirty="0">
                <a:latin typeface="+mn-lt"/>
              </a:rPr>
              <a:t>SVMs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3478491" y="4730209"/>
            <a:ext cx="2652401" cy="394119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57080" y="4737988"/>
            <a:ext cx="4239572" cy="1068053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130890" y="4570518"/>
            <a:ext cx="254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Region proposals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/>
              <a:t>R. </a:t>
            </a:r>
            <a:r>
              <a:rPr lang="en-US" sz="1400" b="0" dirty="0" err="1"/>
              <a:t>Girshick</a:t>
            </a:r>
            <a:r>
              <a:rPr lang="en-US" sz="1400" b="0" dirty="0"/>
              <a:t>, J. Donahue, T. Darrell, and J. Malik, </a:t>
            </a:r>
            <a:r>
              <a:rPr lang="en-US" sz="1400" dirty="0">
                <a:hlinkClick r:id="rId4"/>
              </a:rPr>
              <a:t>Rich Feature Hierarchies for Accurate Object Detection and Semantic Segmentation</a:t>
            </a:r>
            <a:r>
              <a:rPr lang="en-US" sz="1400" b="0" dirty="0"/>
              <a:t>, CVPR 2014. </a:t>
            </a:r>
          </a:p>
        </p:txBody>
      </p:sp>
    </p:spTree>
    <p:extLst>
      <p:ext uri="{BB962C8B-B14F-4D97-AF65-F5344CB8AC3E}">
        <p14:creationId xmlns:p14="http://schemas.microsoft.com/office/powerpoint/2010/main" val="27998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/>
      <p:bldP spid="42" grpId="0"/>
      <p:bldP spid="49" grpId="0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Fast R-CNN</a:t>
            </a:r>
          </a:p>
        </p:txBody>
      </p:sp>
      <p:sp>
        <p:nvSpPr>
          <p:cNvPr id="4" name="Parallelogram 3"/>
          <p:cNvSpPr/>
          <p:nvPr/>
        </p:nvSpPr>
        <p:spPr>
          <a:xfrm>
            <a:off x="1051560" y="5001767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5" name="Cube 4"/>
          <p:cNvSpPr/>
          <p:nvPr/>
        </p:nvSpPr>
        <p:spPr>
          <a:xfrm>
            <a:off x="2116836" y="4215384"/>
            <a:ext cx="2761488" cy="1897379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000000"/>
                </a:solidFill>
              </a:rPr>
              <a:t>ConvNet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6" name="Parallelogram 5"/>
          <p:cNvSpPr/>
          <p:nvPr/>
        </p:nvSpPr>
        <p:spPr>
          <a:xfrm>
            <a:off x="2116836" y="3666745"/>
            <a:ext cx="2761488" cy="46634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7" name="Up Arrow 6"/>
          <p:cNvSpPr/>
          <p:nvPr/>
        </p:nvSpPr>
        <p:spPr>
          <a:xfrm>
            <a:off x="3314700" y="415594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8" name="Parallelogram 7"/>
          <p:cNvSpPr/>
          <p:nvPr/>
        </p:nvSpPr>
        <p:spPr>
          <a:xfrm>
            <a:off x="2369820" y="3776472"/>
            <a:ext cx="766572" cy="297182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9" name="Parallelogram 8"/>
          <p:cNvSpPr/>
          <p:nvPr/>
        </p:nvSpPr>
        <p:spPr>
          <a:xfrm>
            <a:off x="3114294" y="3904488"/>
            <a:ext cx="872490" cy="121158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10" name="Parallelogram 9"/>
          <p:cNvSpPr/>
          <p:nvPr/>
        </p:nvSpPr>
        <p:spPr>
          <a:xfrm>
            <a:off x="3986784" y="3725040"/>
            <a:ext cx="683133" cy="34861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11" name="Up Arrow 10"/>
          <p:cNvSpPr/>
          <p:nvPr/>
        </p:nvSpPr>
        <p:spPr>
          <a:xfrm>
            <a:off x="2688336" y="356616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12" name="Up Arrow 11"/>
          <p:cNvSpPr/>
          <p:nvPr/>
        </p:nvSpPr>
        <p:spPr>
          <a:xfrm>
            <a:off x="3442716" y="3677608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13" name="Up Arrow 12"/>
          <p:cNvSpPr/>
          <p:nvPr/>
        </p:nvSpPr>
        <p:spPr>
          <a:xfrm>
            <a:off x="4197096" y="3617606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14" name="Parallelogram 13"/>
          <p:cNvSpPr/>
          <p:nvPr/>
        </p:nvSpPr>
        <p:spPr>
          <a:xfrm>
            <a:off x="2532888" y="3346719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17" name="Parallelogram 16"/>
          <p:cNvSpPr/>
          <p:nvPr/>
        </p:nvSpPr>
        <p:spPr>
          <a:xfrm>
            <a:off x="3329940" y="3401275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20" name="Parallelogram 19"/>
          <p:cNvSpPr/>
          <p:nvPr/>
        </p:nvSpPr>
        <p:spPr>
          <a:xfrm>
            <a:off x="4104513" y="3389535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4878324" y="4489502"/>
            <a:ext cx="3754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Forward whole image through </a:t>
            </a:r>
            <a:r>
              <a:rPr lang="en-US" sz="1600" b="0" dirty="0" err="1">
                <a:latin typeface="+mn-lt"/>
              </a:rPr>
              <a:t>ConvNet</a:t>
            </a:r>
            <a:endParaRPr lang="en-US" sz="1600" b="0" dirty="0"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31413" y="3747255"/>
            <a:ext cx="2864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“conv5” feature map of image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325880" y="3965067"/>
            <a:ext cx="1344168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27419" y="3251492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latin typeface="+mn-lt"/>
              </a:rPr>
              <a:t>“</a:t>
            </a:r>
            <a:r>
              <a:rPr lang="en-US" sz="1600" b="0" dirty="0" err="1">
                <a:solidFill>
                  <a:srgbClr val="000000"/>
                </a:solidFill>
                <a:latin typeface="+mn-lt"/>
              </a:rPr>
              <a:t>RoI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 Pooling” layer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54308" y="1680378"/>
            <a:ext cx="931866" cy="58477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accent5"/>
                </a:solidFill>
                <a:latin typeface="+mn-lt"/>
              </a:rPr>
              <a:t>Linear +</a:t>
            </a:r>
          </a:p>
          <a:p>
            <a:r>
              <a:rPr lang="en-US" sz="1600" b="0" dirty="0" err="1">
                <a:solidFill>
                  <a:schemeClr val="accent5"/>
                </a:solidFill>
                <a:latin typeface="+mn-lt"/>
              </a:rPr>
              <a:t>softmax</a:t>
            </a:r>
            <a:endParaRPr lang="en-US" sz="1600" b="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9" name="Up Arrow 28"/>
          <p:cNvSpPr/>
          <p:nvPr/>
        </p:nvSpPr>
        <p:spPr>
          <a:xfrm rot="2878159">
            <a:off x="2905009" y="297084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0" name="Up Arrow 29"/>
          <p:cNvSpPr/>
          <p:nvPr/>
        </p:nvSpPr>
        <p:spPr>
          <a:xfrm rot="18900000">
            <a:off x="4152164" y="297788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1" name="Up Arrow 30"/>
          <p:cNvSpPr/>
          <p:nvPr/>
        </p:nvSpPr>
        <p:spPr>
          <a:xfrm>
            <a:off x="3474679" y="3026030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2" name="TextBox 31"/>
          <p:cNvSpPr txBox="1"/>
          <p:nvPr/>
        </p:nvSpPr>
        <p:spPr>
          <a:xfrm>
            <a:off x="3037767" y="2623470"/>
            <a:ext cx="1144309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latin typeface="+mn-lt"/>
              </a:rPr>
              <a:t>FCs</a:t>
            </a:r>
          </a:p>
        </p:txBody>
      </p:sp>
      <p:sp>
        <p:nvSpPr>
          <p:cNvPr id="33" name="Up Arrow 32"/>
          <p:cNvSpPr/>
          <p:nvPr/>
        </p:nvSpPr>
        <p:spPr>
          <a:xfrm rot="18900000">
            <a:off x="3068999" y="231926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4" name="TextBox 33"/>
          <p:cNvSpPr txBox="1"/>
          <p:nvPr/>
        </p:nvSpPr>
        <p:spPr>
          <a:xfrm>
            <a:off x="4876800" y="2597482"/>
            <a:ext cx="223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Fully-connected layers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0090" y="1772984"/>
            <a:ext cx="1792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latin typeface="+mn-lt"/>
              </a:rPr>
              <a:t>Softmax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 classifier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9240" y="3747255"/>
            <a:ext cx="11809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Region proposals</a:t>
            </a:r>
          </a:p>
        </p:txBody>
      </p:sp>
      <p:sp>
        <p:nvSpPr>
          <p:cNvPr id="37" name="Up Arrow 36"/>
          <p:cNvSpPr/>
          <p:nvPr/>
        </p:nvSpPr>
        <p:spPr>
          <a:xfrm rot="2700000">
            <a:off x="3858901" y="2316625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8" name="TextBox 37"/>
          <p:cNvSpPr txBox="1"/>
          <p:nvPr/>
        </p:nvSpPr>
        <p:spPr>
          <a:xfrm>
            <a:off x="3949856" y="1915441"/>
            <a:ext cx="755034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accent5"/>
                </a:solidFill>
                <a:latin typeface="+mn-lt"/>
              </a:rPr>
              <a:t>Linear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14239" y="1896346"/>
            <a:ext cx="2477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latin typeface="+mn-lt"/>
              </a:rPr>
              <a:t>Bounding-box </a:t>
            </a:r>
            <a:r>
              <a:rPr lang="en-US" sz="1600" b="0" dirty="0" err="1">
                <a:solidFill>
                  <a:srgbClr val="000000"/>
                </a:solidFill>
                <a:latin typeface="+mn-lt"/>
              </a:rPr>
              <a:t>regressors</a:t>
            </a:r>
            <a:endParaRPr lang="en-US" sz="16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31155" y="6519446"/>
            <a:ext cx="3536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R. </a:t>
            </a:r>
            <a:r>
              <a:rPr lang="en-US" sz="1600" b="0" dirty="0" err="1">
                <a:latin typeface="+mn-lt"/>
              </a:rPr>
              <a:t>Girshick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>
                <a:latin typeface="+mn-lt"/>
                <a:hlinkClick r:id="rId4"/>
              </a:rPr>
              <a:t>Fast R-CNN</a:t>
            </a:r>
            <a:r>
              <a:rPr lang="en-US" sz="1600" b="0" dirty="0">
                <a:latin typeface="+mn-lt"/>
              </a:rPr>
              <a:t>, ICCV 2015</a:t>
            </a:r>
          </a:p>
        </p:txBody>
      </p:sp>
    </p:spTree>
    <p:extLst>
      <p:ext uri="{BB962C8B-B14F-4D97-AF65-F5344CB8AC3E}">
        <p14:creationId xmlns:p14="http://schemas.microsoft.com/office/powerpoint/2010/main" val="37137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0" grpId="0" animBg="1"/>
      <p:bldP spid="24" grpId="0"/>
      <p:bldP spid="25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 animBg="1"/>
      <p:bldP spid="38" grpId="0" animBg="1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267" y="3352801"/>
            <a:ext cx="2362200" cy="790922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352800"/>
            <a:ext cx="2286000" cy="76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Faster R-CNN</a:t>
            </a:r>
          </a:p>
        </p:txBody>
      </p:sp>
      <p:pic>
        <p:nvPicPr>
          <p:cNvPr id="5" name="Picture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54" y="5102291"/>
            <a:ext cx="3215946" cy="100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be 6"/>
          <p:cNvSpPr/>
          <p:nvPr/>
        </p:nvSpPr>
        <p:spPr bwMode="auto">
          <a:xfrm>
            <a:off x="5416827" y="4293130"/>
            <a:ext cx="2192096" cy="1466778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b="0" dirty="0"/>
              <a:t>CNN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6416701" y="4215203"/>
            <a:ext cx="258255" cy="280597"/>
          </a:xfrm>
          <a:prstGeom prst="upArrow">
            <a:avLst/>
          </a:prstGeom>
          <a:solidFill>
            <a:srgbClr val="FF9900"/>
          </a:solidFill>
          <a:ln>
            <a:solidFill>
              <a:srgbClr val="FF66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 b="0"/>
          </a:p>
        </p:txBody>
      </p:sp>
      <p:sp>
        <p:nvSpPr>
          <p:cNvPr id="10" name="TextBox 9"/>
          <p:cNvSpPr txBox="1"/>
          <p:nvPr/>
        </p:nvSpPr>
        <p:spPr>
          <a:xfrm>
            <a:off x="7380774" y="3663038"/>
            <a:ext cx="153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C00000"/>
                </a:solidFill>
              </a:rPr>
              <a:t>feature map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505200" y="2567283"/>
            <a:ext cx="2260125" cy="709317"/>
            <a:chOff x="4083425" y="2560680"/>
            <a:chExt cx="2539986" cy="797149"/>
          </a:xfrm>
        </p:grpSpPr>
        <p:grpSp>
          <p:nvGrpSpPr>
            <p:cNvPr id="42" name="Group 4"/>
            <p:cNvGrpSpPr>
              <a:grpSpLocks noChangeAspect="1"/>
            </p:cNvGrpSpPr>
            <p:nvPr/>
          </p:nvGrpSpPr>
          <p:grpSpPr bwMode="auto">
            <a:xfrm flipV="1">
              <a:off x="4083425" y="2560680"/>
              <a:ext cx="2539986" cy="797149"/>
              <a:chOff x="1907" y="1601"/>
              <a:chExt cx="1539" cy="483"/>
            </a:xfrm>
          </p:grpSpPr>
          <p:sp>
            <p:nvSpPr>
              <p:cNvPr id="6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07" y="1601"/>
                <a:ext cx="1539" cy="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62" name="Freeform 6"/>
              <p:cNvSpPr>
                <a:spLocks noEditPoints="1"/>
              </p:cNvSpPr>
              <p:nvPr/>
            </p:nvSpPr>
            <p:spPr bwMode="auto">
              <a:xfrm flipV="1">
                <a:off x="1909" y="1601"/>
                <a:ext cx="1535" cy="483"/>
              </a:xfrm>
              <a:custGeom>
                <a:avLst/>
                <a:gdLst>
                  <a:gd name="T0" fmla="*/ 26 w 1535"/>
                  <a:gd name="T1" fmla="*/ 474 h 483"/>
                  <a:gd name="T2" fmla="*/ 428 w 1535"/>
                  <a:gd name="T3" fmla="*/ 9 h 483"/>
                  <a:gd name="T4" fmla="*/ 1509 w 1535"/>
                  <a:gd name="T5" fmla="*/ 9 h 483"/>
                  <a:gd name="T6" fmla="*/ 1107 w 1535"/>
                  <a:gd name="T7" fmla="*/ 474 h 483"/>
                  <a:gd name="T8" fmla="*/ 26 w 1535"/>
                  <a:gd name="T9" fmla="*/ 474 h 483"/>
                  <a:gd name="T10" fmla="*/ 1535 w 1535"/>
                  <a:gd name="T11" fmla="*/ 0 h 483"/>
                  <a:gd name="T12" fmla="*/ 421 w 1535"/>
                  <a:gd name="T13" fmla="*/ 0 h 483"/>
                  <a:gd name="T14" fmla="*/ 0 w 1535"/>
                  <a:gd name="T15" fmla="*/ 483 h 483"/>
                  <a:gd name="T16" fmla="*/ 1116 w 1535"/>
                  <a:gd name="T17" fmla="*/ 483 h 483"/>
                  <a:gd name="T18" fmla="*/ 1535 w 1535"/>
                  <a:gd name="T1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5" h="483">
                    <a:moveTo>
                      <a:pt x="26" y="474"/>
                    </a:moveTo>
                    <a:lnTo>
                      <a:pt x="428" y="9"/>
                    </a:lnTo>
                    <a:lnTo>
                      <a:pt x="1509" y="9"/>
                    </a:lnTo>
                    <a:lnTo>
                      <a:pt x="1107" y="474"/>
                    </a:lnTo>
                    <a:lnTo>
                      <a:pt x="26" y="474"/>
                    </a:lnTo>
                    <a:close/>
                    <a:moveTo>
                      <a:pt x="1535" y="0"/>
                    </a:moveTo>
                    <a:lnTo>
                      <a:pt x="421" y="0"/>
                    </a:lnTo>
                    <a:lnTo>
                      <a:pt x="0" y="483"/>
                    </a:lnTo>
                    <a:lnTo>
                      <a:pt x="1116" y="483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BE1E2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63" name="Freeform 7"/>
              <p:cNvSpPr>
                <a:spLocks noEditPoints="1"/>
              </p:cNvSpPr>
              <p:nvPr/>
            </p:nvSpPr>
            <p:spPr bwMode="auto">
              <a:xfrm>
                <a:off x="1909" y="1601"/>
                <a:ext cx="1535" cy="483"/>
              </a:xfrm>
              <a:custGeom>
                <a:avLst/>
                <a:gdLst>
                  <a:gd name="T0" fmla="*/ 26 w 1535"/>
                  <a:gd name="T1" fmla="*/ 474 h 483"/>
                  <a:gd name="T2" fmla="*/ 428 w 1535"/>
                  <a:gd name="T3" fmla="*/ 9 h 483"/>
                  <a:gd name="T4" fmla="*/ 1509 w 1535"/>
                  <a:gd name="T5" fmla="*/ 9 h 483"/>
                  <a:gd name="T6" fmla="*/ 1107 w 1535"/>
                  <a:gd name="T7" fmla="*/ 474 h 483"/>
                  <a:gd name="T8" fmla="*/ 26 w 1535"/>
                  <a:gd name="T9" fmla="*/ 474 h 483"/>
                  <a:gd name="T10" fmla="*/ 1535 w 1535"/>
                  <a:gd name="T11" fmla="*/ 0 h 483"/>
                  <a:gd name="T12" fmla="*/ 421 w 1535"/>
                  <a:gd name="T13" fmla="*/ 0 h 483"/>
                  <a:gd name="T14" fmla="*/ 0 w 1535"/>
                  <a:gd name="T15" fmla="*/ 483 h 483"/>
                  <a:gd name="T16" fmla="*/ 1116 w 1535"/>
                  <a:gd name="T17" fmla="*/ 483 h 483"/>
                  <a:gd name="T18" fmla="*/ 1535 w 1535"/>
                  <a:gd name="T1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5" h="483">
                    <a:moveTo>
                      <a:pt x="26" y="474"/>
                    </a:moveTo>
                    <a:lnTo>
                      <a:pt x="428" y="9"/>
                    </a:lnTo>
                    <a:lnTo>
                      <a:pt x="1509" y="9"/>
                    </a:lnTo>
                    <a:lnTo>
                      <a:pt x="1107" y="474"/>
                    </a:lnTo>
                    <a:lnTo>
                      <a:pt x="26" y="474"/>
                    </a:lnTo>
                    <a:moveTo>
                      <a:pt x="1535" y="0"/>
                    </a:moveTo>
                    <a:lnTo>
                      <a:pt x="421" y="0"/>
                    </a:lnTo>
                    <a:lnTo>
                      <a:pt x="0" y="483"/>
                    </a:lnTo>
                    <a:lnTo>
                      <a:pt x="1116" y="483"/>
                    </a:lnTo>
                    <a:lnTo>
                      <a:pt x="15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</p:grpSp>
        <p:grpSp>
          <p:nvGrpSpPr>
            <p:cNvPr id="43" name="Group 10"/>
            <p:cNvGrpSpPr>
              <a:grpSpLocks noChangeAspect="1"/>
            </p:cNvGrpSpPr>
            <p:nvPr/>
          </p:nvGrpSpPr>
          <p:grpSpPr bwMode="auto">
            <a:xfrm>
              <a:off x="4268272" y="2973284"/>
              <a:ext cx="981996" cy="310278"/>
              <a:chOff x="2019" y="1849"/>
              <a:chExt cx="595" cy="188"/>
            </a:xfrm>
          </p:grpSpPr>
          <p:sp>
            <p:nvSpPr>
              <p:cNvPr id="56" name="AutoShape 9"/>
              <p:cNvSpPr>
                <a:spLocks noChangeAspect="1" noChangeArrowheads="1" noTextEdit="1"/>
              </p:cNvSpPr>
              <p:nvPr/>
            </p:nvSpPr>
            <p:spPr bwMode="auto">
              <a:xfrm>
                <a:off x="2019" y="1849"/>
                <a:ext cx="595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7" name="Freeform 11"/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close/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9" name="Freeform 13"/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close/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60" name="Freeform 14"/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</p:grpSp>
        <p:grpSp>
          <p:nvGrpSpPr>
            <p:cNvPr id="44" name="Group 17"/>
            <p:cNvGrpSpPr>
              <a:grpSpLocks noChangeAspect="1"/>
            </p:cNvGrpSpPr>
            <p:nvPr/>
          </p:nvGrpSpPr>
          <p:grpSpPr bwMode="auto">
            <a:xfrm>
              <a:off x="5114934" y="2654753"/>
              <a:ext cx="547937" cy="173294"/>
              <a:chOff x="2532" y="1656"/>
              <a:chExt cx="332" cy="105"/>
            </a:xfrm>
          </p:grpSpPr>
          <p:sp>
            <p:nvSpPr>
              <p:cNvPr id="51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2532" y="1656"/>
                <a:ext cx="33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2" name="Freeform 18"/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close/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3" name="Freeform 19"/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4" name="Freeform 20"/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close/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5" name="Freeform 21"/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</p:grpSp>
        <p:grpSp>
          <p:nvGrpSpPr>
            <p:cNvPr id="45" name="Group 24"/>
            <p:cNvGrpSpPr>
              <a:grpSpLocks noChangeAspect="1"/>
            </p:cNvGrpSpPr>
            <p:nvPr/>
          </p:nvGrpSpPr>
          <p:grpSpPr bwMode="auto">
            <a:xfrm>
              <a:off x="5334439" y="2837950"/>
              <a:ext cx="889573" cy="282220"/>
              <a:chOff x="2665" y="1767"/>
              <a:chExt cx="539" cy="171"/>
            </a:xfrm>
          </p:grpSpPr>
          <p:sp>
            <p:nvSpPr>
              <p:cNvPr id="46" name="AutoShape 23"/>
              <p:cNvSpPr>
                <a:spLocks noChangeAspect="1" noChangeArrowheads="1" noTextEdit="1"/>
              </p:cNvSpPr>
              <p:nvPr/>
            </p:nvSpPr>
            <p:spPr bwMode="auto">
              <a:xfrm>
                <a:off x="2665" y="1767"/>
                <a:ext cx="539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47" name="Freeform 25"/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close/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48" name="Freeform 26"/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49" name="Freeform 27"/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close/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  <p:sp>
            <p:nvSpPr>
              <p:cNvPr id="50" name="Freeform 28"/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2514600" y="2057400"/>
            <a:ext cx="1447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Region proposals</a:t>
            </a:r>
          </a:p>
        </p:txBody>
      </p:sp>
      <p:sp>
        <p:nvSpPr>
          <p:cNvPr id="14" name="Up Arrow 13"/>
          <p:cNvSpPr/>
          <p:nvPr/>
        </p:nvSpPr>
        <p:spPr bwMode="auto">
          <a:xfrm>
            <a:off x="7008110" y="2209799"/>
            <a:ext cx="307089" cy="1224991"/>
          </a:xfrm>
          <a:prstGeom prst="upArrow">
            <a:avLst/>
          </a:prstGeom>
          <a:solidFill>
            <a:srgbClr val="FF9900"/>
          </a:solidFill>
          <a:ln>
            <a:solidFill>
              <a:srgbClr val="FF66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 b="0"/>
          </a:p>
        </p:txBody>
      </p:sp>
      <p:sp>
        <p:nvSpPr>
          <p:cNvPr id="15" name="Up Arrow 14"/>
          <p:cNvSpPr/>
          <p:nvPr/>
        </p:nvSpPr>
        <p:spPr bwMode="auto">
          <a:xfrm rot="2568920" flipH="1">
            <a:off x="5841243" y="2105336"/>
            <a:ext cx="338783" cy="504323"/>
          </a:xfrm>
          <a:prstGeom prst="upArrow">
            <a:avLst/>
          </a:prstGeom>
          <a:solidFill>
            <a:srgbClr val="FF9900"/>
          </a:solidFill>
          <a:ln>
            <a:solidFill>
              <a:srgbClr val="FF66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 b="0"/>
          </a:p>
        </p:txBody>
      </p:sp>
      <p:pic>
        <p:nvPicPr>
          <p:cNvPr id="82" name="Picture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14" y="5102291"/>
            <a:ext cx="3215946" cy="100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Cube 83"/>
          <p:cNvSpPr/>
          <p:nvPr/>
        </p:nvSpPr>
        <p:spPr bwMode="auto">
          <a:xfrm>
            <a:off x="1516287" y="4293130"/>
            <a:ext cx="2192096" cy="1466778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b="0" dirty="0"/>
              <a:t>CNN</a:t>
            </a:r>
          </a:p>
        </p:txBody>
      </p:sp>
      <p:sp>
        <p:nvSpPr>
          <p:cNvPr id="85" name="Up Arrow 84"/>
          <p:cNvSpPr/>
          <p:nvPr/>
        </p:nvSpPr>
        <p:spPr bwMode="auto">
          <a:xfrm>
            <a:off x="2516161" y="4213956"/>
            <a:ext cx="258255" cy="280597"/>
          </a:xfrm>
          <a:prstGeom prst="upArrow">
            <a:avLst/>
          </a:prstGeom>
          <a:solidFill>
            <a:srgbClr val="FF9900"/>
          </a:solidFill>
          <a:ln>
            <a:solidFill>
              <a:srgbClr val="FF66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 b="0"/>
          </a:p>
        </p:txBody>
      </p:sp>
      <p:sp>
        <p:nvSpPr>
          <p:cNvPr id="87" name="TextBox 86"/>
          <p:cNvSpPr txBox="1"/>
          <p:nvPr/>
        </p:nvSpPr>
        <p:spPr>
          <a:xfrm>
            <a:off x="3352800" y="3733800"/>
            <a:ext cx="153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C00000"/>
                </a:solidFill>
              </a:rPr>
              <a:t>feature map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-145183" y="3377624"/>
            <a:ext cx="23912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Region Proposal Network</a:t>
            </a:r>
          </a:p>
        </p:txBody>
      </p:sp>
      <p:cxnSp>
        <p:nvCxnSpPr>
          <p:cNvPr id="133" name="Straight Connector 132"/>
          <p:cNvCxnSpPr/>
          <p:nvPr/>
        </p:nvCxnSpPr>
        <p:spPr>
          <a:xfrm>
            <a:off x="3429000" y="4953000"/>
            <a:ext cx="1916111" cy="0"/>
          </a:xfrm>
          <a:prstGeom prst="line">
            <a:avLst/>
          </a:prstGeom>
          <a:ln w="76200">
            <a:solidFill>
              <a:srgbClr val="FF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 descr="Screen Shot 2016-04-25 at 12.06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15" y="914400"/>
            <a:ext cx="2327486" cy="1219200"/>
          </a:xfrm>
          <a:prstGeom prst="rect">
            <a:avLst/>
          </a:prstGeom>
        </p:spPr>
      </p:pic>
      <p:sp>
        <p:nvSpPr>
          <p:cNvPr id="145" name="Bent Arrow 144"/>
          <p:cNvSpPr/>
          <p:nvPr/>
        </p:nvSpPr>
        <p:spPr bwMode="auto">
          <a:xfrm>
            <a:off x="2590800" y="2642176"/>
            <a:ext cx="1066800" cy="838200"/>
          </a:xfrm>
          <a:prstGeom prst="bentArrow">
            <a:avLst>
              <a:gd name="adj1" fmla="val 18940"/>
              <a:gd name="adj2" fmla="val 25000"/>
              <a:gd name="adj3" fmla="val 25000"/>
              <a:gd name="adj4" fmla="val 43750"/>
            </a:avLst>
          </a:prstGeom>
          <a:solidFill>
            <a:srgbClr val="FF99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6" name="Rectangle 145"/>
          <p:cNvSpPr/>
          <p:nvPr/>
        </p:nvSpPr>
        <p:spPr bwMode="auto">
          <a:xfrm>
            <a:off x="7620000" y="1676400"/>
            <a:ext cx="3810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0" y="6273224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/>
              <a:t>S. </a:t>
            </a:r>
            <a:r>
              <a:rPr lang="en-US" sz="1600" b="0" dirty="0" err="1"/>
              <a:t>Ren</a:t>
            </a:r>
            <a:r>
              <a:rPr lang="en-US" sz="1600" b="0" dirty="0"/>
              <a:t>, K. He, R. </a:t>
            </a:r>
            <a:r>
              <a:rPr lang="en-US" sz="1600" b="0" dirty="0" err="1"/>
              <a:t>Girshick</a:t>
            </a:r>
            <a:r>
              <a:rPr lang="en-US" sz="1600" b="0" dirty="0"/>
              <a:t>, and J. Sun, </a:t>
            </a:r>
            <a:r>
              <a:rPr lang="en-US" sz="1600" b="0" dirty="0">
                <a:hlinkClick r:id="rId5"/>
              </a:rPr>
              <a:t>Faster R-CNN: Towards Real-Time Object Detection with Region Proposal Networks</a:t>
            </a:r>
            <a:r>
              <a:rPr lang="en-US" sz="1600" b="0" dirty="0"/>
              <a:t>, NIPS 2015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646974" y="4538246"/>
            <a:ext cx="153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C00000"/>
                </a:solidFill>
              </a:rPr>
              <a:t>share features</a:t>
            </a:r>
          </a:p>
        </p:txBody>
      </p:sp>
    </p:spTree>
    <p:extLst>
      <p:ext uri="{BB962C8B-B14F-4D97-AF65-F5344CB8AC3E}">
        <p14:creationId xmlns:p14="http://schemas.microsoft.com/office/powerpoint/2010/main" val="90308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7" grpId="0"/>
      <p:bldP spid="89" grpId="0"/>
      <p:bldP spid="145" grpId="0" animBg="1"/>
      <p:bldP spid="1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D4C01-93F9-4545-8D76-172A4DE2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74BFA-37FA-AA4A-9262-641873A59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38200"/>
            <a:ext cx="7372350" cy="56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06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433BC-143E-E145-A388-45D468AF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1005840"/>
            <a:ext cx="4493557" cy="45259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309E33-2A7C-DD4B-9855-41F0211A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TP: </a:t>
            </a:r>
            <a:r>
              <a:rPr lang="en-US" dirty="0" err="1"/>
              <a:t>IoU</a:t>
            </a:r>
            <a:r>
              <a:rPr lang="en-US" dirty="0"/>
              <a:t> &gt; 0.5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E65C4-6E4C-8E4E-84C1-728091BC6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463077" cy="45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51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309E33-2A7C-DD4B-9855-41F0211A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FP:   </a:t>
            </a:r>
            <a:r>
              <a:rPr lang="en-US" dirty="0" err="1"/>
              <a:t>IoU</a:t>
            </a:r>
            <a:r>
              <a:rPr lang="en-US" dirty="0"/>
              <a:t> &lt; 0.5 or duplicate BB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4CB83-9892-5541-ADBD-23F4A5BA7CB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" y="1295400"/>
            <a:ext cx="4467606" cy="4523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D6F01-9409-214E-8DC1-92845DB6C43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94" y="1295400"/>
            <a:ext cx="4467606" cy="45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8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DE048E-8E05-D048-A96A-B8874215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FN: Wrong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97BA-9E71-5745-9D25-9FD1F0540B5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0"/>
            <a:ext cx="4467606" cy="45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25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B0A9D6-9AE3-464A-A428-A0820D197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(true positive over total true predicted)</a:t>
                </a:r>
              </a:p>
              <a:p>
                <a:endParaRPr lang="en-US" dirty="0"/>
              </a:p>
              <a:p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(true positive over total ground truth)</a:t>
                </a:r>
              </a:p>
              <a:p>
                <a:r>
                  <a:rPr lang="en-US" dirty="0"/>
                  <a:t>For precision to be high, reduce FP which reduces recall</a:t>
                </a:r>
              </a:p>
              <a:p>
                <a:r>
                  <a:rPr lang="en-US" dirty="0"/>
                  <a:t>Reducing FN increases recall but reduces precision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B0A9D6-9AE3-464A-A428-A0820D197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76800"/>
              </a:xfrm>
              <a:blipFill>
                <a:blip r:embed="rId2"/>
                <a:stretch>
                  <a:fillRect l="-1698" t="-521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C1DFF9E-7269-994F-A984-160EDA0A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</a:t>
            </a:r>
          </a:p>
        </p:txBody>
      </p:sp>
    </p:spTree>
    <p:extLst>
      <p:ext uri="{BB962C8B-B14F-4D97-AF65-F5344CB8AC3E}">
        <p14:creationId xmlns:p14="http://schemas.microsoft.com/office/powerpoint/2010/main" val="14206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77200" cy="838200"/>
          </a:xfrm>
        </p:spPr>
        <p:txBody>
          <a:bodyPr/>
          <a:lstStyle/>
          <a:p>
            <a:r>
              <a:rPr lang="en-US" dirty="0"/>
              <a:t>Developments in object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1693337"/>
            <a:ext cx="8952381" cy="5032324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3522617" y="1489166"/>
            <a:ext cx="548640" cy="374468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2715208"/>
            <a:ext cx="243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Before deep </a:t>
            </a:r>
            <a:r>
              <a:rPr lang="en-US" sz="1800" b="0" dirty="0" err="1"/>
              <a:t>convnets</a:t>
            </a:r>
            <a:endParaRPr lang="en-US" sz="1800" b="0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6910255" y="2878184"/>
            <a:ext cx="548640" cy="151529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51194" y="3840167"/>
            <a:ext cx="234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Using deep </a:t>
            </a:r>
            <a:r>
              <a:rPr lang="en-US" sz="1800" b="0" dirty="0" err="1"/>
              <a:t>convnets</a:t>
            </a:r>
            <a:endParaRPr lang="en-US" sz="18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670086" y="1219200"/>
            <a:ext cx="167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PASCAL VOC</a:t>
            </a:r>
          </a:p>
        </p:txBody>
      </p:sp>
    </p:spTree>
    <p:extLst>
      <p:ext uri="{BB962C8B-B14F-4D97-AF65-F5344CB8AC3E}">
        <p14:creationId xmlns:p14="http://schemas.microsoft.com/office/powerpoint/2010/main" val="1734402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741AD1-2893-FF4B-AD5A-39BF81ACC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4525963"/>
          </a:xfrm>
        </p:spPr>
        <p:txBody>
          <a:bodyPr/>
          <a:lstStyle/>
          <a:p>
            <a:r>
              <a:rPr lang="en-US" dirty="0"/>
              <a:t>Now take the entire test set and run your object detector</a:t>
            </a:r>
          </a:p>
          <a:p>
            <a:pPr lvl="1"/>
            <a:r>
              <a:rPr lang="en-US" dirty="0"/>
              <a:t>Sort the detections (BB) according to the confidence score of the </a:t>
            </a:r>
            <a:r>
              <a:rPr lang="en-US" dirty="0" err="1"/>
              <a:t>Softmax</a:t>
            </a:r>
            <a:r>
              <a:rPr lang="en-US" dirty="0"/>
              <a:t> classifier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image has highest confidence,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6018B-EE4D-6C4D-959D-99615A6F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Precision-Recall Computation (1 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9169B-B72E-484C-99BB-9F70460B4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357563"/>
            <a:ext cx="48641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6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62201A-AA00-E54C-91C8-84AC20D56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0" y="304800"/>
            <a:ext cx="7452360" cy="19050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Generate the PR-curve</a:t>
            </a:r>
          </a:p>
          <a:p>
            <a:r>
              <a:rPr lang="en-US" dirty="0"/>
              <a:t>Smooth out the curve </a:t>
            </a:r>
          </a:p>
          <a:p>
            <a:r>
              <a:rPr lang="en-US" dirty="0"/>
              <a:t>Calculate AP by taking AUC</a:t>
            </a:r>
          </a:p>
          <a:p>
            <a:pPr lvl="1"/>
            <a:r>
              <a:rPr lang="en-US" dirty="0"/>
              <a:t>11 point intervals (0 to 1.0) from PASCAL VOC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DF454-83FE-7C45-AADB-890392D69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7950200" cy="422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76A6A-911D-E14D-B38E-A104B93E04D7}"/>
              </a:ext>
            </a:extLst>
          </p:cNvPr>
          <p:cNvSpPr txBox="1"/>
          <p:nvPr/>
        </p:nvSpPr>
        <p:spPr>
          <a:xfrm>
            <a:off x="5334000" y="2895600"/>
            <a:ext cx="288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with max precision to the right of recall </a:t>
            </a:r>
            <a:r>
              <a:rPr lang="en-US" i="1" dirty="0"/>
              <a:t>p(r)</a:t>
            </a:r>
          </a:p>
        </p:txBody>
      </p:sp>
    </p:spTree>
    <p:extLst>
      <p:ext uri="{BB962C8B-B14F-4D97-AF65-F5344CB8AC3E}">
        <p14:creationId xmlns:p14="http://schemas.microsoft.com/office/powerpoint/2010/main" val="3422750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FC792C-B290-2A44-8914-73F0B082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r>
              <a:rPr lang="en-US" dirty="0"/>
              <a:t> Calculation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37893-526A-854A-AA4D-149B47F04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8610600" cy="2539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B01221-8E59-2041-89CE-E48CB7DB8D62}"/>
              </a:ext>
            </a:extLst>
          </p:cNvPr>
          <p:cNvSpPr txBox="1"/>
          <p:nvPr/>
        </p:nvSpPr>
        <p:spPr>
          <a:xfrm>
            <a:off x="1943100" y="3682232"/>
            <a:ext cx="5981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The </a:t>
            </a:r>
            <a:r>
              <a:rPr lang="en-US" sz="3200" dirty="0" err="1">
                <a:solidFill>
                  <a:srgbClr val="FF0000"/>
                </a:solidFill>
              </a:rPr>
              <a:t>mAP</a:t>
            </a:r>
            <a:r>
              <a:rPr lang="en-US" sz="3200" dirty="0">
                <a:solidFill>
                  <a:srgbClr val="FF0000"/>
                </a:solidFill>
              </a:rPr>
              <a:t> for object detection is the average of the AP calculated for all the classes.</a:t>
            </a:r>
          </a:p>
        </p:txBody>
      </p:sp>
    </p:spTree>
    <p:extLst>
      <p:ext uri="{BB962C8B-B14F-4D97-AF65-F5344CB8AC3E}">
        <p14:creationId xmlns:p14="http://schemas.microsoft.com/office/powerpoint/2010/main" val="3729537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ctrTitle"/>
          </p:nvPr>
        </p:nvSpPr>
        <p:spPr>
          <a:xfrm>
            <a:off x="1220788" y="2568575"/>
            <a:ext cx="5029200" cy="1470025"/>
          </a:xfrm>
        </p:spPr>
        <p:txBody>
          <a:bodyPr/>
          <a:lstStyle/>
          <a:p>
            <a:r>
              <a:rPr lang="en-US" altLang="en-US" sz="7200"/>
              <a:t>Questions</a:t>
            </a:r>
          </a:p>
        </p:txBody>
      </p:sp>
      <p:pic>
        <p:nvPicPr>
          <p:cNvPr id="37891" name="Picture 2" descr="C:\Users\inwogu\AppData\Local\Microsoft\Windows\Temporary Internet Files\Content.IE5\K462S48W\MP90031559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35175"/>
            <a:ext cx="25908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26C85-E602-4510-8D6F-BDDBA0749E0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1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Beyond sliding windows: Region proposals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3810000"/>
            <a:ext cx="8458200" cy="23622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Advantages: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/>
              <a:t>Cuts down on number of regions detector must evaluate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/>
              <a:t>Allows detector to use more powerful features and classifiers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/>
              <a:t>Uses low-level </a:t>
            </a:r>
            <a:r>
              <a:rPr lang="en-US" sz="2400" i="1" dirty="0"/>
              <a:t>perceptual organization</a:t>
            </a:r>
            <a:r>
              <a:rPr lang="en-US" sz="2400" dirty="0"/>
              <a:t> cues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/>
              <a:t>Proposal mechanism can be category-independent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/>
              <a:t>Proposal mechanism can be trained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447800"/>
            <a:ext cx="9144000" cy="2647950"/>
            <a:chOff x="0" y="1466850"/>
            <a:chExt cx="9144000" cy="2647950"/>
          </a:xfrm>
        </p:grpSpPr>
        <p:pic>
          <p:nvPicPr>
            <p:cNvPr id="6" name="Picture 5" descr="Screen Shot 2016-04-20 at 1.57.53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66850"/>
              <a:ext cx="9144000" cy="25717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2438400" y="2895600"/>
              <a:ext cx="685800" cy="1219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search: Basic idea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Use hierarchical segmentation: start with small </a:t>
            </a:r>
            <a:r>
              <a:rPr lang="en-US" sz="2400" i="1" dirty="0" err="1"/>
              <a:t>superpixels</a:t>
            </a:r>
            <a:r>
              <a:rPr lang="en-US" sz="2400" dirty="0"/>
              <a:t> and merge based on diverse cues</a:t>
            </a:r>
          </a:p>
        </p:txBody>
      </p:sp>
      <p:pic>
        <p:nvPicPr>
          <p:cNvPr id="4" name="Picture 3" descr="Screen Shot 2016-04-21 at 12.5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305800" cy="3931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0960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J. </a:t>
            </a:r>
            <a:r>
              <a:rPr lang="en-US" sz="1800" b="0" dirty="0" err="1"/>
              <a:t>Uijlings</a:t>
            </a:r>
            <a:r>
              <a:rPr lang="en-US" sz="1800" b="0" dirty="0"/>
              <a:t>, K. van de </a:t>
            </a:r>
            <a:r>
              <a:rPr lang="en-US" sz="1800" b="0" dirty="0" err="1"/>
              <a:t>Sande</a:t>
            </a:r>
            <a:r>
              <a:rPr lang="en-US" sz="1800" b="0" dirty="0"/>
              <a:t>, T. </a:t>
            </a:r>
            <a:r>
              <a:rPr lang="en-US" sz="1800" b="0" dirty="0" err="1"/>
              <a:t>Gevers</a:t>
            </a:r>
            <a:r>
              <a:rPr lang="en-US" sz="1800" b="0" dirty="0"/>
              <a:t>, and A. </a:t>
            </a:r>
            <a:r>
              <a:rPr lang="en-US" sz="1800" b="0" dirty="0" err="1"/>
              <a:t>Smeulders</a:t>
            </a:r>
            <a:r>
              <a:rPr lang="en-US" sz="1800" b="0" dirty="0"/>
              <a:t>, </a:t>
            </a:r>
            <a:r>
              <a:rPr lang="en-US" sz="1800" b="0" dirty="0">
                <a:hlinkClick r:id="rId3"/>
              </a:rPr>
              <a:t>Selective Search for Object Recognition</a:t>
            </a:r>
            <a:r>
              <a:rPr lang="en-US" sz="1800" b="0" dirty="0"/>
              <a:t>, IJCV 2013</a:t>
            </a:r>
          </a:p>
        </p:txBody>
      </p:sp>
    </p:spTree>
    <p:extLst>
      <p:ext uri="{BB962C8B-B14F-4D97-AF65-F5344CB8AC3E}">
        <p14:creationId xmlns:p14="http://schemas.microsoft.com/office/powerpoint/2010/main" val="51273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region proposals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60960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J. </a:t>
            </a:r>
            <a:r>
              <a:rPr lang="en-US" sz="1800" b="0" dirty="0" err="1"/>
              <a:t>Uijlings</a:t>
            </a:r>
            <a:r>
              <a:rPr lang="en-US" sz="1800" b="0" dirty="0"/>
              <a:t>, K. van de </a:t>
            </a:r>
            <a:r>
              <a:rPr lang="en-US" sz="1800" b="0" dirty="0" err="1"/>
              <a:t>Sande</a:t>
            </a:r>
            <a:r>
              <a:rPr lang="en-US" sz="1800" b="0" dirty="0"/>
              <a:t>, T. </a:t>
            </a:r>
            <a:r>
              <a:rPr lang="en-US" sz="1800" b="0" dirty="0" err="1"/>
              <a:t>Gevers</a:t>
            </a:r>
            <a:r>
              <a:rPr lang="en-US" sz="1800" b="0" dirty="0"/>
              <a:t>, and A. </a:t>
            </a:r>
            <a:r>
              <a:rPr lang="en-US" sz="1800" b="0" dirty="0" err="1"/>
              <a:t>Smeulders</a:t>
            </a:r>
            <a:r>
              <a:rPr lang="en-US" sz="1800" b="0" dirty="0"/>
              <a:t>, </a:t>
            </a:r>
            <a:r>
              <a:rPr lang="en-US" sz="1800" b="0" dirty="0">
                <a:hlinkClick r:id="rId2"/>
              </a:rPr>
              <a:t>Selective Search for Object Recognition</a:t>
            </a:r>
            <a:r>
              <a:rPr lang="en-US" sz="1800" b="0" dirty="0"/>
              <a:t>, IJCV 2013</a:t>
            </a:r>
          </a:p>
        </p:txBody>
      </p:sp>
      <p:pic>
        <p:nvPicPr>
          <p:cNvPr id="6" name="Picture 5" descr="Screen Shot 2016-04-21 at 1.37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9144000" cy="296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2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search detection pipeline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5800" y="4191000"/>
            <a:ext cx="7772400" cy="19812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Feature extraction: color SIFT, codebook of size 4K, spatial pyramid with four levels = 360K dimensions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60960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J. </a:t>
            </a:r>
            <a:r>
              <a:rPr lang="en-US" sz="1800" b="0" dirty="0" err="1"/>
              <a:t>Uijlings</a:t>
            </a:r>
            <a:r>
              <a:rPr lang="en-US" sz="1800" b="0" dirty="0"/>
              <a:t>, K. van de </a:t>
            </a:r>
            <a:r>
              <a:rPr lang="en-US" sz="1800" b="0" dirty="0" err="1"/>
              <a:t>Sande</a:t>
            </a:r>
            <a:r>
              <a:rPr lang="en-US" sz="1800" b="0" dirty="0"/>
              <a:t>, T. </a:t>
            </a:r>
            <a:r>
              <a:rPr lang="en-US" sz="1800" b="0" dirty="0" err="1"/>
              <a:t>Gevers</a:t>
            </a:r>
            <a:r>
              <a:rPr lang="en-US" sz="1800" b="0" dirty="0"/>
              <a:t>, and A. </a:t>
            </a:r>
            <a:r>
              <a:rPr lang="en-US" sz="1800" b="0" dirty="0" err="1"/>
              <a:t>Smeulders</a:t>
            </a:r>
            <a:r>
              <a:rPr lang="en-US" sz="1800" b="0" dirty="0"/>
              <a:t>, </a:t>
            </a:r>
            <a:r>
              <a:rPr lang="en-US" sz="1800" b="0" dirty="0">
                <a:hlinkClick r:id="rId2"/>
              </a:rPr>
              <a:t>Selective Search for Object Recognition</a:t>
            </a:r>
            <a:r>
              <a:rPr lang="en-US" sz="1800" b="0" dirty="0"/>
              <a:t>, IJCV 2013</a:t>
            </a:r>
          </a:p>
        </p:txBody>
      </p:sp>
      <p:pic>
        <p:nvPicPr>
          <p:cNvPr id="7" name="Picture 6" descr="Screen Shot 2016-04-21 at 1.2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20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Proposal method 2: </a:t>
            </a:r>
            <a:r>
              <a:rPr lang="en-US" dirty="0" err="1"/>
              <a:t>EdgeBoxes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29"/>
          <a:stretch/>
        </p:blipFill>
        <p:spPr>
          <a:xfrm>
            <a:off x="5013735" y="1045675"/>
            <a:ext cx="3749265" cy="489792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066800"/>
            <a:ext cx="4724400" cy="52578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Box score: number of edges in the box minus number of edges that overlap the box boundary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Uses a trained edge detector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Uses efficient data structures for fast evaluation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Gets 75% recall with 800 boxes (vs. 1400 for Selective Search), is 40 times faster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6211669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C. </a:t>
            </a:r>
            <a:r>
              <a:rPr lang="en-US" sz="1800" b="0" dirty="0" err="1"/>
              <a:t>Zitnick</a:t>
            </a:r>
            <a:r>
              <a:rPr lang="en-US" sz="1800" b="0" dirty="0"/>
              <a:t> and P. Dollar, </a:t>
            </a:r>
            <a:r>
              <a:rPr lang="en-US" sz="1800" b="0" dirty="0">
                <a:hlinkClick r:id="rId4"/>
              </a:rPr>
              <a:t>Edge Boxes: Locating Object Proposals from Edges</a:t>
            </a:r>
            <a:r>
              <a:rPr lang="en-US" sz="1800" b="0" dirty="0"/>
              <a:t>, ECCV 2014. </a:t>
            </a:r>
          </a:p>
        </p:txBody>
      </p:sp>
    </p:spTree>
    <p:extLst>
      <p:ext uri="{BB962C8B-B14F-4D97-AF65-F5344CB8AC3E}">
        <p14:creationId xmlns:p14="http://schemas.microsoft.com/office/powerpoint/2010/main" val="114305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>
            <a:off x="2933245" y="3862905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R-CNN: Region proposals + CNN features</a:t>
            </a:r>
          </a:p>
        </p:txBody>
      </p:sp>
      <p:sp>
        <p:nvSpPr>
          <p:cNvPr id="12" name="Parallelogram 11"/>
          <p:cNvSpPr/>
          <p:nvPr/>
        </p:nvSpPr>
        <p:spPr>
          <a:xfrm>
            <a:off x="1190982" y="4484153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5105400" y="5382595"/>
            <a:ext cx="1256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n-lt"/>
              </a:rPr>
              <a:t>Input image</a:t>
            </a:r>
          </a:p>
        </p:txBody>
      </p:sp>
      <p:sp>
        <p:nvSpPr>
          <p:cNvPr id="14" name="Parallelogram 13"/>
          <p:cNvSpPr/>
          <p:nvPr/>
        </p:nvSpPr>
        <p:spPr>
          <a:xfrm>
            <a:off x="2086772" y="4568147"/>
            <a:ext cx="2400385" cy="1006284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4487157" y="4586645"/>
            <a:ext cx="1150568" cy="41513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7" name="Parallelogram 16"/>
          <p:cNvSpPr/>
          <p:nvPr/>
        </p:nvSpPr>
        <p:spPr>
          <a:xfrm>
            <a:off x="1258807" y="5388278"/>
            <a:ext cx="1116747" cy="64601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2868837" y="2033880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000000"/>
                </a:solidFill>
              </a:rPr>
              <a:t>ConvNet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9" name="Cube 18"/>
          <p:cNvSpPr/>
          <p:nvPr/>
        </p:nvSpPr>
        <p:spPr>
          <a:xfrm>
            <a:off x="4505956" y="1664046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000000"/>
                </a:solidFill>
              </a:rPr>
              <a:t>ConvNet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1357258" y="2547529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err="1">
                <a:solidFill>
                  <a:srgbClr val="000000"/>
                </a:solidFill>
              </a:rPr>
              <a:t>ConvNet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2" name="Parallelogram 21"/>
          <p:cNvSpPr/>
          <p:nvPr/>
        </p:nvSpPr>
        <p:spPr>
          <a:xfrm>
            <a:off x="4713383" y="3550517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5" name="Parallelogram 24"/>
          <p:cNvSpPr/>
          <p:nvPr/>
        </p:nvSpPr>
        <p:spPr>
          <a:xfrm>
            <a:off x="1586696" y="4451267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43048" y="2033880"/>
            <a:ext cx="73189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>
                <a:latin typeface="+mn-lt"/>
              </a:rPr>
              <a:t>SVMs</a:t>
            </a:r>
            <a:endParaRPr lang="en-US" sz="1600" b="0" dirty="0">
              <a:latin typeface="+mn-lt"/>
            </a:endParaRPr>
          </a:p>
        </p:txBody>
      </p:sp>
      <p:sp>
        <p:nvSpPr>
          <p:cNvPr id="27" name="Up Arrow 26"/>
          <p:cNvSpPr/>
          <p:nvPr/>
        </p:nvSpPr>
        <p:spPr>
          <a:xfrm>
            <a:off x="1875609" y="243170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28" name="TextBox 27"/>
          <p:cNvSpPr txBox="1"/>
          <p:nvPr/>
        </p:nvSpPr>
        <p:spPr>
          <a:xfrm>
            <a:off x="3147800" y="1544619"/>
            <a:ext cx="73189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>
                <a:latin typeface="+mn-lt"/>
              </a:rPr>
              <a:t>SVMs</a:t>
            </a:r>
            <a:endParaRPr lang="en-US" sz="1600" b="0" dirty="0">
              <a:latin typeface="+mn-lt"/>
            </a:endParaRPr>
          </a:p>
        </p:txBody>
      </p:sp>
      <p:sp>
        <p:nvSpPr>
          <p:cNvPr id="29" name="Up Arrow 28"/>
          <p:cNvSpPr/>
          <p:nvPr/>
        </p:nvSpPr>
        <p:spPr>
          <a:xfrm>
            <a:off x="3380361" y="1942448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0" name="TextBox 29"/>
          <p:cNvSpPr txBox="1"/>
          <p:nvPr/>
        </p:nvSpPr>
        <p:spPr>
          <a:xfrm>
            <a:off x="4961336" y="1174785"/>
            <a:ext cx="73189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>
                <a:latin typeface="+mn-lt"/>
              </a:rPr>
              <a:t>SVMs</a:t>
            </a:r>
            <a:endParaRPr lang="en-US" sz="1600" b="0" dirty="0">
              <a:latin typeface="+mn-lt"/>
            </a:endParaRPr>
          </a:p>
        </p:txBody>
      </p:sp>
      <p:sp>
        <p:nvSpPr>
          <p:cNvPr id="31" name="Up Arrow 30"/>
          <p:cNvSpPr/>
          <p:nvPr/>
        </p:nvSpPr>
        <p:spPr>
          <a:xfrm>
            <a:off x="5193897" y="1572614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2" name="Up Arrow 31"/>
          <p:cNvSpPr/>
          <p:nvPr/>
        </p:nvSpPr>
        <p:spPr>
          <a:xfrm>
            <a:off x="1784450" y="4730209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3" name="Up Arrow 32"/>
          <p:cNvSpPr/>
          <p:nvPr/>
        </p:nvSpPr>
        <p:spPr>
          <a:xfrm>
            <a:off x="1785023" y="4231203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4" name="Up Arrow 33"/>
          <p:cNvSpPr/>
          <p:nvPr/>
        </p:nvSpPr>
        <p:spPr>
          <a:xfrm>
            <a:off x="3201804" y="4177924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5" name="Up Arrow 34"/>
          <p:cNvSpPr/>
          <p:nvPr/>
        </p:nvSpPr>
        <p:spPr>
          <a:xfrm>
            <a:off x="3201804" y="3714470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6" name="Up Arrow 35"/>
          <p:cNvSpPr/>
          <p:nvPr/>
        </p:nvSpPr>
        <p:spPr>
          <a:xfrm>
            <a:off x="4945457" y="3833796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sp>
        <p:nvSpPr>
          <p:cNvPr id="37" name="Up Arrow 36"/>
          <p:cNvSpPr/>
          <p:nvPr/>
        </p:nvSpPr>
        <p:spPr>
          <a:xfrm>
            <a:off x="4945457" y="3357742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220227" y="4730209"/>
            <a:ext cx="910663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484103" y="3526204"/>
            <a:ext cx="2754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latin typeface="+mn-lt"/>
              </a:rPr>
              <a:t>Warped image regions</a:t>
            </a:r>
            <a:endParaRPr lang="en-US" sz="1600" b="0" dirty="0"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88444" y="2133965"/>
            <a:ext cx="22374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Forward each region through </a:t>
            </a:r>
            <a:r>
              <a:rPr lang="en-US" sz="1600" b="0" dirty="0" err="1">
                <a:latin typeface="+mn-lt"/>
              </a:rPr>
              <a:t>ConvNet</a:t>
            </a:r>
            <a:endParaRPr lang="en-US" sz="1600" b="0" dirty="0">
              <a:latin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36718" y="1143000"/>
            <a:ext cx="271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latin typeface="+mn-lt"/>
              </a:rPr>
              <a:t>Classify regions with </a:t>
            </a:r>
            <a:r>
              <a:rPr lang="en-US" sz="1600" b="0" dirty="0">
                <a:latin typeface="+mn-lt"/>
              </a:rPr>
              <a:t>SVMs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3478491" y="4730209"/>
            <a:ext cx="2652401" cy="394119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857080" y="4737988"/>
            <a:ext cx="4239572" cy="1068053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130890" y="4570518"/>
            <a:ext cx="254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Region proposals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/>
              <a:t>R. </a:t>
            </a:r>
            <a:r>
              <a:rPr lang="en-US" sz="1400" b="0" dirty="0" err="1"/>
              <a:t>Girshick</a:t>
            </a:r>
            <a:r>
              <a:rPr lang="en-US" sz="1400" b="0" dirty="0"/>
              <a:t>, J. Donahue, T. Darrell, and J. Malik, </a:t>
            </a:r>
            <a:r>
              <a:rPr lang="en-US" sz="1400" dirty="0">
                <a:hlinkClick r:id="rId4"/>
              </a:rPr>
              <a:t>Rich Feature Hierarchies for Accurate Object Detection and Semantic Segmentation</a:t>
            </a:r>
            <a:r>
              <a:rPr lang="en-US" sz="1400" b="0" dirty="0"/>
              <a:t>, CVPR 2014.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13003" y="880646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+mn-lt"/>
              </a:rPr>
              <a:t>Source: R. </a:t>
            </a:r>
            <a:r>
              <a:rPr lang="en-US" sz="1400" b="0" dirty="0" err="1">
                <a:latin typeface="+mn-lt"/>
              </a:rPr>
              <a:t>Girshick</a:t>
            </a:r>
            <a:endParaRPr lang="en-US" sz="1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29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/>
      <p:bldP spid="42" grpId="0"/>
      <p:bldP spid="49" grpId="0"/>
      <p:bldP spid="5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3681</TotalTime>
  <Words>1486</Words>
  <Application>Microsoft Macintosh PowerPoint</Application>
  <PresentationFormat>On-screen Show (4:3)</PresentationFormat>
  <Paragraphs>230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Cambria Math</vt:lpstr>
      <vt:lpstr>Office Theme</vt:lpstr>
      <vt:lpstr>CSCI 631 Foundations of Computer Vision</vt:lpstr>
      <vt:lpstr>Schedule</vt:lpstr>
      <vt:lpstr>Developments in object detection</vt:lpstr>
      <vt:lpstr>Beyond sliding windows: Region proposals</vt:lpstr>
      <vt:lpstr>Selective search: Basic idea</vt:lpstr>
      <vt:lpstr>Evaluation of region proposals</vt:lpstr>
      <vt:lpstr>Selective search detection pipeline</vt:lpstr>
      <vt:lpstr>Proposal method 2: EdgeBoxes</vt:lpstr>
      <vt:lpstr>R-CNN: Region proposals + CNN features</vt:lpstr>
      <vt:lpstr>R-CNN details</vt:lpstr>
      <vt:lpstr>R-CNN pros and cons</vt:lpstr>
      <vt:lpstr>Fast R-CNN</vt:lpstr>
      <vt:lpstr>Fast R-CNN training</vt:lpstr>
      <vt:lpstr>Fast R-CNN results</vt:lpstr>
      <vt:lpstr>Faster R-CNN</vt:lpstr>
      <vt:lpstr>Region proposal network</vt:lpstr>
      <vt:lpstr>Faster R-CNN results</vt:lpstr>
      <vt:lpstr>Object detection progress</vt:lpstr>
      <vt:lpstr>Next trends</vt:lpstr>
      <vt:lpstr>Next trends</vt:lpstr>
      <vt:lpstr>Next trends</vt:lpstr>
      <vt:lpstr>Review: R-CNN</vt:lpstr>
      <vt:lpstr>Review: Fast R-CNN</vt:lpstr>
      <vt:lpstr>Review: Faster R-CNN</vt:lpstr>
      <vt:lpstr>Intersection over Union (IoU)</vt:lpstr>
      <vt:lpstr>TP: IoU &gt; 0.5</vt:lpstr>
      <vt:lpstr>FP:   IoU &lt; 0.5 or duplicate BB</vt:lpstr>
      <vt:lpstr>FN: Wrong classification</vt:lpstr>
      <vt:lpstr>Precision-Recall Curve</vt:lpstr>
      <vt:lpstr>Precision-Recall Computation (1 class)</vt:lpstr>
      <vt:lpstr>PowerPoint Presentation</vt:lpstr>
      <vt:lpstr>mAP Calculation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473/573  Computer Vision and Image Processing (CVIP)</dc:title>
  <dc:creator>inwogu</dc:creator>
  <cp:lastModifiedBy>Microsoft Office User</cp:lastModifiedBy>
  <cp:revision>202</cp:revision>
  <cp:lastPrinted>2019-10-17T10:43:50Z</cp:lastPrinted>
  <dcterms:created xsi:type="dcterms:W3CDTF">2006-08-16T00:00:00Z</dcterms:created>
  <dcterms:modified xsi:type="dcterms:W3CDTF">2019-11-18T14:24:37Z</dcterms:modified>
</cp:coreProperties>
</file>